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9" r:id="rId5"/>
    <p:sldId id="296" r:id="rId6"/>
    <p:sldId id="297" r:id="rId7"/>
    <p:sldId id="259" r:id="rId8"/>
    <p:sldId id="277" r:id="rId9"/>
    <p:sldId id="278" r:id="rId10"/>
    <p:sldId id="265" r:id="rId11"/>
    <p:sldId id="280" r:id="rId12"/>
    <p:sldId id="266" r:id="rId13"/>
    <p:sldId id="282" r:id="rId14"/>
    <p:sldId id="283" r:id="rId15"/>
    <p:sldId id="287" r:id="rId16"/>
    <p:sldId id="284" r:id="rId17"/>
    <p:sldId id="286" r:id="rId18"/>
    <p:sldId id="285" r:id="rId19"/>
    <p:sldId id="288" r:id="rId20"/>
    <p:sldId id="291" r:id="rId21"/>
    <p:sldId id="290" r:id="rId22"/>
    <p:sldId id="289" r:id="rId23"/>
    <p:sldId id="293" r:id="rId24"/>
    <p:sldId id="295" r:id="rId25"/>
    <p:sldId id="294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6801" autoAdjust="0"/>
  </p:normalViewPr>
  <p:slideViewPr>
    <p:cSldViewPr>
      <p:cViewPr>
        <p:scale>
          <a:sx n="80" d="100"/>
          <a:sy n="80" d="100"/>
        </p:scale>
        <p:origin x="1280" y="-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D62E0-191E-42FF-A98D-D06FD014851B}" type="datetimeFigureOut">
              <a:rPr lang="en-AU" smtClean="0"/>
              <a:t>2/4/17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9BDE-4FA1-499D-8424-2B54D3E2E22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307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737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09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90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66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730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09BDE-4FA1-499D-8424-2B54D3E2E22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521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505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63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470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4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7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92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164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6578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795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77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98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51B45-279F-42A8-9B05-CE858E05D9F5}" type="datetimeFigureOut">
              <a:rPr lang="en-NZ" smtClean="0"/>
              <a:t>2/04/17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5D6DC-94B3-4344-BC02-50E4776E20F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37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0.png"/><Relationship Id="rId12" Type="http://schemas.openxmlformats.org/officeDocument/2006/relationships/image" Target="../media/image510.png"/><Relationship Id="rId13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0.png"/><Relationship Id="rId7" Type="http://schemas.openxmlformats.org/officeDocument/2006/relationships/image" Target="../media/image460.png"/><Relationship Id="rId8" Type="http://schemas.openxmlformats.org/officeDocument/2006/relationships/image" Target="../media/image470.png"/><Relationship Id="rId9" Type="http://schemas.openxmlformats.org/officeDocument/2006/relationships/image" Target="../media/image480.png"/><Relationship Id="rId10" Type="http://schemas.openxmlformats.org/officeDocument/2006/relationships/image" Target="../media/image4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0.png"/><Relationship Id="rId12" Type="http://schemas.openxmlformats.org/officeDocument/2006/relationships/image" Target="../media/image50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0.png"/><Relationship Id="rId4" Type="http://schemas.openxmlformats.org/officeDocument/2006/relationships/image" Target="../media/image540.png"/><Relationship Id="rId5" Type="http://schemas.openxmlformats.org/officeDocument/2006/relationships/image" Target="../media/image550.png"/><Relationship Id="rId6" Type="http://schemas.openxmlformats.org/officeDocument/2006/relationships/image" Target="../media/image560.png"/><Relationship Id="rId7" Type="http://schemas.openxmlformats.org/officeDocument/2006/relationships/image" Target="../media/image570.png"/><Relationship Id="rId8" Type="http://schemas.openxmlformats.org/officeDocument/2006/relationships/image" Target="../media/image580.png"/><Relationship Id="rId9" Type="http://schemas.openxmlformats.org/officeDocument/2006/relationships/image" Target="../media/image590.png"/><Relationship Id="rId10" Type="http://schemas.openxmlformats.org/officeDocument/2006/relationships/image" Target="../media/image4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0.png"/><Relationship Id="rId3" Type="http://schemas.openxmlformats.org/officeDocument/2006/relationships/image" Target="../media/image65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331640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204864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4499992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Oval 7"/>
          <p:cNvSpPr/>
          <p:nvPr/>
        </p:nvSpPr>
        <p:spPr>
          <a:xfrm>
            <a:off x="5508104" y="2204864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31" y="2272226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771" y="226758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491880" y="2204864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3" name="Straight Arrow Connector 2"/>
          <p:cNvCxnSpPr>
            <a:stCxn id="4" idx="6"/>
            <a:endCxn id="6" idx="2"/>
          </p:cNvCxnSpPr>
          <p:nvPr/>
        </p:nvCxnSpPr>
        <p:spPr>
          <a:xfrm>
            <a:off x="1835696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846469" y="2456892"/>
            <a:ext cx="498734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95936" y="2447600"/>
            <a:ext cx="504056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8" idx="2"/>
          </p:cNvCxnSpPr>
          <p:nvPr/>
        </p:nvCxnSpPr>
        <p:spPr>
          <a:xfrm>
            <a:off x="5004048" y="2456892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632" r="1245" b="1615"/>
          <a:stretch/>
        </p:blipFill>
        <p:spPr bwMode="auto">
          <a:xfrm>
            <a:off x="952500" y="857250"/>
            <a:ext cx="7972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79812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Problem1</a:t>
            </a:r>
            <a:endParaRPr lang="en-NZ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8240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Problem2</a:t>
            </a:r>
            <a:endParaRPr lang="en-NZ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624228" y="551723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Problem3</a:t>
            </a:r>
            <a:endParaRPr lang="en-NZ" i="1" dirty="0"/>
          </a:p>
        </p:txBody>
      </p:sp>
    </p:spTree>
    <p:extLst>
      <p:ext uri="{BB962C8B-B14F-4D97-AF65-F5344CB8AC3E}">
        <p14:creationId xmlns:p14="http://schemas.microsoft.com/office/powerpoint/2010/main" val="300081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223728" y="1565012"/>
            <a:ext cx="452473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200" dirty="0" smtClean="0"/>
              <a:t>WG = (V, E) </a:t>
            </a:r>
          </a:p>
          <a:p>
            <a:r>
              <a:rPr lang="nn-NO" sz="1200" dirty="0" smtClean="0"/>
              <a:t>V : ([</a:t>
            </a:r>
            <a:r>
              <a:rPr lang="nn-NO" sz="1200" dirty="0"/>
              <a:t>startNode, serv129936728, serv1584736571, serv961485018, </a:t>
            </a:r>
            <a:r>
              <a:rPr lang="nn-NO" sz="1200" dirty="0" smtClean="0"/>
              <a:t>serv268801194, serv1723601037</a:t>
            </a:r>
            <a:r>
              <a:rPr lang="nn-NO" sz="1200" dirty="0"/>
              <a:t>, endNode</a:t>
            </a:r>
            <a:r>
              <a:rPr lang="nn-NO" sz="1200" dirty="0" smtClean="0"/>
              <a:t>],</a:t>
            </a:r>
          </a:p>
          <a:p>
            <a:endParaRPr lang="nn-NO" sz="1200" dirty="0" smtClean="0"/>
          </a:p>
          <a:p>
            <a:r>
              <a:rPr lang="nn-NO" sz="1200" dirty="0" smtClean="0"/>
              <a:t>E:  (e1, e2. e3. e4, e5, e6, e6, e7, e8, e9) </a:t>
            </a:r>
          </a:p>
          <a:p>
            <a:endParaRPr lang="nn-NO" sz="1200" dirty="0" smtClean="0"/>
          </a:p>
          <a:p>
            <a:r>
              <a:rPr lang="nn-NO" sz="1200" dirty="0" smtClean="0"/>
              <a:t>e1: (</a:t>
            </a:r>
            <a:r>
              <a:rPr lang="nn-NO" sz="1200" dirty="0" err="1"/>
              <a:t>startNode</a:t>
            </a:r>
            <a:r>
              <a:rPr lang="nn-NO" sz="1200" dirty="0" smtClean="0"/>
              <a:t>, serv129936728)             =  0.50; 0.82</a:t>
            </a:r>
          </a:p>
          <a:p>
            <a:r>
              <a:rPr lang="nn-NO" sz="1200" dirty="0" smtClean="0"/>
              <a:t>e2: (serv129936728, serv1584736571) =  0.83; 0.94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3: (</a:t>
            </a:r>
            <a:r>
              <a:rPr lang="nn-NO" sz="1200" dirty="0"/>
              <a:t>serv1584736571</a:t>
            </a:r>
            <a:r>
              <a:rPr lang="nn-NO" sz="1200" dirty="0" smtClean="0"/>
              <a:t>, serv961485018) =  0.75; 0.95</a:t>
            </a:r>
          </a:p>
          <a:p>
            <a:r>
              <a:rPr lang="nn-NO" sz="1200" dirty="0" smtClean="0"/>
              <a:t>e4: (</a:t>
            </a:r>
            <a:r>
              <a:rPr lang="nn-NO" sz="1200" dirty="0"/>
              <a:t>serv961485018</a:t>
            </a:r>
            <a:r>
              <a:rPr lang="nn-NO" sz="1200" dirty="0" smtClean="0"/>
              <a:t>, serv268801194)   =  0.50; 0.89</a:t>
            </a:r>
          </a:p>
          <a:p>
            <a:r>
              <a:rPr lang="nn-NO" sz="1200" dirty="0"/>
              <a:t>e5: (serv129936728</a:t>
            </a:r>
            <a:r>
              <a:rPr lang="nn-NO" sz="1200" dirty="0" smtClean="0"/>
              <a:t>, serv268801194</a:t>
            </a:r>
            <a:r>
              <a:rPr lang="nn-NO" sz="1200" dirty="0"/>
              <a:t>) </a:t>
            </a:r>
            <a:r>
              <a:rPr lang="nn-NO" sz="1200" dirty="0" smtClean="0"/>
              <a:t>  =  0.50; 0.83</a:t>
            </a:r>
          </a:p>
          <a:p>
            <a:r>
              <a:rPr lang="nn-NO" sz="1200" dirty="0" smtClean="0"/>
              <a:t>e</a:t>
            </a:r>
            <a:r>
              <a:rPr lang="nn-NO" sz="1200" dirty="0"/>
              <a:t>6</a:t>
            </a:r>
            <a:r>
              <a:rPr lang="nn-NO" sz="1200" dirty="0" smtClean="0"/>
              <a:t>: (</a:t>
            </a:r>
            <a:r>
              <a:rPr lang="nn-NO" sz="1200" dirty="0"/>
              <a:t>serv268801194</a:t>
            </a:r>
            <a:r>
              <a:rPr lang="nn-NO" sz="1200" dirty="0" smtClean="0"/>
              <a:t>, serv1723601037) =  0.83; 0.94</a:t>
            </a:r>
          </a:p>
          <a:p>
            <a:r>
              <a:rPr lang="nn-NO" sz="1200" dirty="0"/>
              <a:t>e7: (serv1723601037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/>
              <a:t>) </a:t>
            </a:r>
            <a:r>
              <a:rPr lang="nn-NO" sz="1200" dirty="0" smtClean="0"/>
              <a:t>           =  0.50; 0.85</a:t>
            </a:r>
          </a:p>
          <a:p>
            <a:r>
              <a:rPr lang="nn-NO" sz="1200" dirty="0"/>
              <a:t>e</a:t>
            </a:r>
            <a:r>
              <a:rPr lang="nn-NO" sz="1200" dirty="0" smtClean="0"/>
              <a:t>8: (</a:t>
            </a:r>
            <a:r>
              <a:rPr lang="nn-NO" sz="1200" dirty="0"/>
              <a:t>serv129936728</a:t>
            </a:r>
            <a:r>
              <a:rPr lang="nn-NO" sz="1200" dirty="0" smtClean="0"/>
              <a:t>, </a:t>
            </a:r>
            <a:r>
              <a:rPr lang="nn-NO" sz="1200" dirty="0" err="1" smtClean="0"/>
              <a:t>endNode</a:t>
            </a:r>
            <a:r>
              <a:rPr lang="nn-NO" sz="1200" dirty="0" smtClean="0"/>
              <a:t>)              =  1.00; 1.00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2104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807804" y="18864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995936" y="55172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23728" y="112474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3528" y="2708920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23528" y="1844824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3648" y="3573016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3648" y="4437112"/>
            <a:ext cx="22322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3239852" y="620688"/>
            <a:ext cx="0" cy="5040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4"/>
            <a:endCxn id="10" idx="0"/>
          </p:cNvCxnSpPr>
          <p:nvPr/>
        </p:nvCxnSpPr>
        <p:spPr>
          <a:xfrm flipH="1">
            <a:off x="1439652" y="1556792"/>
            <a:ext cx="180020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4"/>
            <a:endCxn id="9" idx="0"/>
          </p:cNvCxnSpPr>
          <p:nvPr/>
        </p:nvCxnSpPr>
        <p:spPr>
          <a:xfrm>
            <a:off x="1439652" y="2276872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1" idx="0"/>
          </p:cNvCxnSpPr>
          <p:nvPr/>
        </p:nvCxnSpPr>
        <p:spPr>
          <a:xfrm flipH="1">
            <a:off x="2519772" y="1556792"/>
            <a:ext cx="720080" cy="20162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11" idx="0"/>
          </p:cNvCxnSpPr>
          <p:nvPr/>
        </p:nvCxnSpPr>
        <p:spPr>
          <a:xfrm>
            <a:off x="1439652" y="3140968"/>
            <a:ext cx="108012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4"/>
            <a:endCxn id="12" idx="0"/>
          </p:cNvCxnSpPr>
          <p:nvPr/>
        </p:nvCxnSpPr>
        <p:spPr>
          <a:xfrm>
            <a:off x="2519772" y="4005064"/>
            <a:ext cx="0" cy="4320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4"/>
            <a:endCxn id="7" idx="0"/>
          </p:cNvCxnSpPr>
          <p:nvPr/>
        </p:nvCxnSpPr>
        <p:spPr>
          <a:xfrm>
            <a:off x="2519772" y="4869160"/>
            <a:ext cx="1908212" cy="64807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4"/>
            <a:endCxn id="7" idx="0"/>
          </p:cNvCxnSpPr>
          <p:nvPr/>
        </p:nvCxnSpPr>
        <p:spPr>
          <a:xfrm>
            <a:off x="3239852" y="1556792"/>
            <a:ext cx="1188132" cy="3960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99992" y="2060848"/>
            <a:ext cx="374441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1050" dirty="0" smtClean="0"/>
              <a:t>WSC = (V, E) Graph</a:t>
            </a:r>
          </a:p>
          <a:p>
            <a:r>
              <a:rPr lang="nn-NO" sz="1050" dirty="0" smtClean="0"/>
              <a:t>V : ([</a:t>
            </a:r>
            <a:r>
              <a:rPr lang="nn-NO" sz="1050" dirty="0"/>
              <a:t>startNode, serv129936728, serv1584736571, serv961485018, </a:t>
            </a:r>
            <a:r>
              <a:rPr lang="nn-NO" sz="1050" dirty="0" smtClean="0"/>
              <a:t>serv268801194, serv1723601037</a:t>
            </a:r>
            <a:r>
              <a:rPr lang="nn-NO" sz="1050" dirty="0"/>
              <a:t>, endNode</a:t>
            </a:r>
            <a:r>
              <a:rPr lang="nn-NO" sz="1050" dirty="0" smtClean="0"/>
              <a:t>],</a:t>
            </a:r>
          </a:p>
          <a:p>
            <a:endParaRPr lang="nn-NO" sz="1050" dirty="0" smtClean="0"/>
          </a:p>
          <a:p>
            <a:r>
              <a:rPr lang="nn-NO" sz="1050" dirty="0" smtClean="0"/>
              <a:t>E:  (e1, e2. e3. e4, e5, e6, e6, e7, e8, e9) </a:t>
            </a:r>
          </a:p>
          <a:p>
            <a:endParaRPr lang="nn-NO" sz="1050" dirty="0" smtClean="0"/>
          </a:p>
          <a:p>
            <a:r>
              <a:rPr lang="nn-NO" sz="1050" dirty="0" smtClean="0"/>
              <a:t>e1: (</a:t>
            </a:r>
            <a:r>
              <a:rPr lang="nn-NO" sz="1050" dirty="0"/>
              <a:t>startNode,serv129936728</a:t>
            </a:r>
            <a:r>
              <a:rPr lang="nn-NO" sz="1050" dirty="0" smtClean="0"/>
              <a:t>) =  0.5;0.816117</a:t>
            </a:r>
          </a:p>
          <a:p>
            <a:r>
              <a:rPr lang="nn-NO" sz="1050" dirty="0" smtClean="0"/>
              <a:t>e2: (serv129936728,serv1584736571) =  0.833333;0.944444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3: (</a:t>
            </a:r>
            <a:r>
              <a:rPr lang="nn-NO" sz="1050" dirty="0"/>
              <a:t>serv1584736571,serv961485018</a:t>
            </a:r>
            <a:r>
              <a:rPr lang="nn-NO" sz="1050" dirty="0" smtClean="0"/>
              <a:t>) = 0.75;0.949494</a:t>
            </a:r>
          </a:p>
          <a:p>
            <a:r>
              <a:rPr lang="nn-NO" sz="1050" dirty="0" smtClean="0"/>
              <a:t>e4: (</a:t>
            </a:r>
            <a:r>
              <a:rPr lang="nn-NO" sz="1050" dirty="0"/>
              <a:t>serv961485018,serv268801194</a:t>
            </a:r>
            <a:r>
              <a:rPr lang="nn-NO" sz="1050" dirty="0" smtClean="0"/>
              <a:t>) = 0.5;0.888888</a:t>
            </a:r>
          </a:p>
          <a:p>
            <a:r>
              <a:rPr lang="nn-NO" sz="1050" dirty="0"/>
              <a:t>e5: (serv129936728,serv268801194) = </a:t>
            </a:r>
            <a:r>
              <a:rPr lang="nn-NO" sz="1050" dirty="0" smtClean="0"/>
              <a:t>0.5;0.833333</a:t>
            </a:r>
          </a:p>
          <a:p>
            <a:r>
              <a:rPr lang="nn-NO" sz="1050" dirty="0" smtClean="0"/>
              <a:t>e</a:t>
            </a:r>
            <a:r>
              <a:rPr lang="nn-NO" sz="1050" dirty="0"/>
              <a:t>6</a:t>
            </a:r>
            <a:r>
              <a:rPr lang="nn-NO" sz="1050" dirty="0" smtClean="0"/>
              <a:t>: (</a:t>
            </a:r>
            <a:r>
              <a:rPr lang="nn-NO" sz="1050" dirty="0"/>
              <a:t>serv268801194,serv1723601037</a:t>
            </a:r>
            <a:r>
              <a:rPr lang="nn-NO" sz="1050" dirty="0" smtClean="0"/>
              <a:t>) = 0.833333;0.944444</a:t>
            </a:r>
          </a:p>
          <a:p>
            <a:r>
              <a:rPr lang="nn-NO" sz="1050" dirty="0"/>
              <a:t>e7: (serv1723601037,endNode) = </a:t>
            </a:r>
            <a:r>
              <a:rPr lang="nn-NO" sz="1050" dirty="0" smtClean="0"/>
              <a:t>0.5;0.851851</a:t>
            </a:r>
          </a:p>
          <a:p>
            <a:r>
              <a:rPr lang="nn-NO" sz="1050" dirty="0"/>
              <a:t>e</a:t>
            </a:r>
            <a:r>
              <a:rPr lang="nn-NO" sz="1050" dirty="0" smtClean="0"/>
              <a:t>8: (</a:t>
            </a:r>
            <a:r>
              <a:rPr lang="nn-NO" sz="1050" dirty="0"/>
              <a:t>serv129936728,endNode</a:t>
            </a:r>
            <a:r>
              <a:rPr lang="nn-NO" sz="1050" dirty="0" smtClean="0"/>
              <a:t>) = 1.0;1.0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62954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141277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227687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1331640" y="32849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3728" y="4026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e6</a:t>
            </a:r>
            <a:endParaRPr lang="en-NZ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771800" y="251438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e5</a:t>
            </a:r>
            <a:endParaRPr lang="en-NZ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779912" y="337847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e8</a:t>
            </a:r>
            <a:endParaRPr lang="en-NZ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59832" y="508518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e7</a:t>
            </a:r>
            <a:endParaRPr lang="en-NZ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6734" y="260648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2610683" y="1196752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serv129936728</a:t>
            </a:r>
            <a:endParaRPr lang="nn-NO" sz="1400" dirty="0"/>
          </a:p>
        </p:txBody>
      </p:sp>
      <p:sp>
        <p:nvSpPr>
          <p:cNvPr id="38" name="Rectangle 37"/>
          <p:cNvSpPr/>
          <p:nvPr/>
        </p:nvSpPr>
        <p:spPr>
          <a:xfrm>
            <a:off x="755576" y="1897087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serv1584736571</a:t>
            </a:r>
            <a:endParaRPr lang="nn-NO" sz="1400" dirty="0"/>
          </a:p>
        </p:txBody>
      </p:sp>
      <p:sp>
        <p:nvSpPr>
          <p:cNvPr id="39" name="Rectangle 38"/>
          <p:cNvSpPr/>
          <p:nvPr/>
        </p:nvSpPr>
        <p:spPr>
          <a:xfrm>
            <a:off x="755576" y="2761183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serv961485018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07704" y="3645024"/>
            <a:ext cx="13132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serv268801194</a:t>
            </a:r>
            <a:endParaRPr lang="nn-NO" sz="1400" dirty="0"/>
          </a:p>
        </p:txBody>
      </p:sp>
      <p:sp>
        <p:nvSpPr>
          <p:cNvPr id="44" name="Rectangle 43"/>
          <p:cNvSpPr/>
          <p:nvPr/>
        </p:nvSpPr>
        <p:spPr>
          <a:xfrm>
            <a:off x="1907704" y="4509120"/>
            <a:ext cx="14046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serv1723601037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33448" y="56002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</p:spTree>
    <p:extLst>
      <p:ext uri="{BB962C8B-B14F-4D97-AF65-F5344CB8AC3E}">
        <p14:creationId xmlns:p14="http://schemas.microsoft.com/office/powerpoint/2010/main" val="11703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932040" y="-9939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27984" y="3717032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241629" y="1196752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1934509" y="332656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1934509" y="1628800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6974" y="-2738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1259632" y="124091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4665496" y="3800073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532111" y="620688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7719" y="69269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1255912" y="332656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-432952" y="126876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-432952" y="131698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3167448" y="836712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67448" y="9087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4355976" y="1268760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23005" y="134076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7039636" y="781678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39636" y="85368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3844627" y="332656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5024161" y="332656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5364088" y="332656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69324" y="1052736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580112" y="263691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80112" y="266622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5477956" y="836712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91067" y="890551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serv739257675</a:t>
            </a:r>
            <a:endParaRPr lang="nn-NO" sz="1400" dirty="0"/>
          </a:p>
        </p:txBody>
      </p:sp>
      <p:sp>
        <p:nvSpPr>
          <p:cNvPr id="98" name="Oval 97"/>
          <p:cNvSpPr/>
          <p:nvPr/>
        </p:nvSpPr>
        <p:spPr>
          <a:xfrm>
            <a:off x="4194924" y="2204864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266932" y="227687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/>
              <a:t>serv878122141</a:t>
            </a:r>
            <a:endParaRPr lang="nn-NO" sz="1400" dirty="0"/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6282388" y="1213726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5364088" y="332656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4887518" y="1700808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4887518" y="1268760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3844627" y="1268760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4211960" y="2924944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47568" y="299695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serv947554374</a:t>
            </a:r>
            <a:endParaRPr lang="nn-NO" sz="1400" dirty="0"/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4860032" y="3068960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4886354" y="2636912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4860032" y="3356992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69324" y="1700808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4968440" y="4283223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464384" y="8099647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1278029" y="5579367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1970909" y="4715271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1970909" y="6011415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5153374" y="4355231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1296032" y="5623533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4701896" y="8182688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568511" y="5003303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604119" y="507531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1292312" y="4715271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-396552" y="5651375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-396552" y="56995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3203848" y="5219327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03848" y="52913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4392376" y="5651375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459405" y="5723383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6895620" y="5579367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6895620" y="5651375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3881027" y="4715271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5060561" y="4715271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305724" y="5435351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5616512" y="6947519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5616512" y="697683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5514356" y="5219327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5527467" y="5273166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serv46573851</a:t>
            </a:r>
            <a:endParaRPr lang="nn-NO" sz="1400" dirty="0">
              <a:solidFill>
                <a:srgbClr val="FF0000"/>
              </a:solidFill>
            </a:endParaRPr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4231324" y="6587479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303332" y="66594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serv185438317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5400488" y="4715271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4923918" y="6083423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4923918" y="5651375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3881027" y="5651375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4248359" y="7307559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283968" y="737956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serv1640238160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4922754" y="7019527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4896432" y="7739607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305724" y="6083423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5400488" y="4715271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6318788" y="6011415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  <a:endCxn id="263" idx="0"/>
          </p:cNvCxnSpPr>
          <p:nvPr/>
        </p:nvCxnSpPr>
        <p:spPr>
          <a:xfrm flipH="1">
            <a:off x="4896432" y="7379567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5381307" y="4585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1" name="TextBox 320"/>
          <p:cNvSpPr txBox="1"/>
          <p:nvPr/>
        </p:nvSpPr>
        <p:spPr>
          <a:xfrm>
            <a:off x="5488674" y="158676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2" name="TextBox 321"/>
          <p:cNvSpPr txBox="1"/>
          <p:nvPr/>
        </p:nvSpPr>
        <p:spPr>
          <a:xfrm>
            <a:off x="4936111" y="259632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3" name="TextBox 322"/>
          <p:cNvSpPr txBox="1"/>
          <p:nvPr/>
        </p:nvSpPr>
        <p:spPr>
          <a:xfrm>
            <a:off x="4844537" y="334059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324" name="TextBox 323"/>
          <p:cNvSpPr txBox="1"/>
          <p:nvPr/>
        </p:nvSpPr>
        <p:spPr>
          <a:xfrm>
            <a:off x="5477956" y="487151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5534642" y="59969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927210" y="69887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886354" y="771986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0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725144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54156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6021288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790620" y="5157192"/>
            <a:ext cx="3314447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790620" y="6453336"/>
            <a:ext cx="2915913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79715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60654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624609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445224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51723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5157192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6093296"/>
            <a:ext cx="164239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6141519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661248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73325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4" y="6093296"/>
            <a:ext cx="143749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616530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606214"/>
            <a:ext cx="153945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67822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5157192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815703" y="5157192"/>
            <a:ext cx="28936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5157192"/>
            <a:ext cx="2445276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129222" y="5877272"/>
            <a:ext cx="867669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0" y="7389440"/>
            <a:ext cx="1513949" cy="50405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49076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4" y="5661248"/>
            <a:ext cx="1472617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715087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2" y="7029400"/>
            <a:ext cx="154126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710140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78065" y="6038262"/>
            <a:ext cx="1472278" cy="1351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5157192"/>
            <a:ext cx="850176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706533" y="6525344"/>
            <a:ext cx="109170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706533" y="6093296"/>
            <a:ext cx="1248710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6093296"/>
            <a:ext cx="1120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749480"/>
            <a:ext cx="140913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821488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893496"/>
            <a:ext cx="1477054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57506" y="7461448"/>
            <a:ext cx="49027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8181528"/>
            <a:ext cx="56495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129222" y="6525344"/>
            <a:ext cx="4471789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616024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77551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54583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49804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4" y="1281062"/>
            <a:ext cx="139136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8" y="1209054"/>
            <a:ext cx="142504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488224"/>
            <a:ext cx="1404552" cy="52103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207654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89354" cy="847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5283039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641130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742086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816513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5" y="420469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596716" y="-2437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779707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𝑆𝑀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2400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𝑠𝑚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2400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AU" sz="2400" b="0" i="0" smtClean="0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779707"/>
                  </p:ext>
                </p:extLst>
              </p:nvPr>
            </p:nvGraphicFramePr>
            <p:xfrm>
              <a:off x="10116616" y="64802"/>
              <a:ext cx="5082860" cy="38020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52128"/>
                    <a:gridCol w="1368152"/>
                    <a:gridCol w="1296144"/>
                    <a:gridCol w="1266436"/>
                  </a:tblGrid>
                  <a:tr h="55701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(1)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WG (2)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𝚫Q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112500" r="-342857" b="-507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0.6679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0.8143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+0.1467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210112" r="-34285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0.4949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0.4915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-0.0034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310112" r="-34285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410112" r="-342857" b="-2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0.8366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0.9399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+0.1033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510112" r="-342857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0.7865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0.8971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+0.1106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5408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9" t="-610112" r="-342857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0.8295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0.8959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+0.0664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Rectangle 103"/>
              <p:cNvSpPr/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5216403"/>
                <a:ext cx="17748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Rectangle 105"/>
              <p:cNvSpPr/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3069" y="6188511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/>
              <p:cNvSpPr/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618851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ctangle 107"/>
              <p:cNvSpPr/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300" y="7160619"/>
                <a:ext cx="165782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/>
              <p:cNvSpPr/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0606" y="7061899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ctangle 110"/>
              <p:cNvSpPr/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55" y="7935287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/>
              <p:cNvSpPr/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5" y="4051554"/>
                <a:ext cx="17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/>
          <p:cNvSpPr/>
          <p:nvPr/>
        </p:nvSpPr>
        <p:spPr>
          <a:xfrm>
            <a:off x="12636441" y="4568331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9" name="Oval 118"/>
          <p:cNvSpPr/>
          <p:nvPr/>
        </p:nvSpPr>
        <p:spPr>
          <a:xfrm>
            <a:off x="12635277" y="4761495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21" name="Oval 120"/>
          <p:cNvSpPr/>
          <p:nvPr/>
        </p:nvSpPr>
        <p:spPr>
          <a:xfrm>
            <a:off x="12635277" y="494658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23" name="Straight Connector 122"/>
          <p:cNvCxnSpPr>
            <a:endCxn id="106" idx="0"/>
          </p:cNvCxnSpPr>
          <p:nvPr/>
        </p:nvCxnSpPr>
        <p:spPr>
          <a:xfrm flipH="1">
            <a:off x="11591982" y="5567881"/>
            <a:ext cx="1048829" cy="620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30" idx="2"/>
            <a:endCxn id="132" idx="0"/>
          </p:cNvCxnSpPr>
          <p:nvPr/>
        </p:nvCxnSpPr>
        <p:spPr>
          <a:xfrm flipH="1">
            <a:off x="11283213" y="6557843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31" idx="2"/>
            <a:endCxn id="133" idx="0"/>
          </p:cNvCxnSpPr>
          <p:nvPr/>
        </p:nvCxnSpPr>
        <p:spPr>
          <a:xfrm>
            <a:off x="13779519" y="6557843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33" idx="2"/>
            <a:endCxn id="134" idx="0"/>
          </p:cNvCxnSpPr>
          <p:nvPr/>
        </p:nvCxnSpPr>
        <p:spPr>
          <a:xfrm flipH="1">
            <a:off x="13838028" y="7431231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/>
              <p:cNvSpPr/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55" y="8032866"/>
                <a:ext cx="173637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/>
              <p:cNvSpPr/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011" y="7750621"/>
                <a:ext cx="214109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/>
              <p:cNvSpPr/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AU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:</m:t>
                          </m:r>
                        </m:sub>
                      </m:sSub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594675"/>
                <a:ext cx="228536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endCxn id="132" idx="2"/>
          </p:cNvCxnSpPr>
          <p:nvPr/>
        </p:nvCxnSpPr>
        <p:spPr>
          <a:xfrm flipV="1">
            <a:off x="10983128" y="7529951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34" idx="2"/>
          </p:cNvCxnSpPr>
          <p:nvPr/>
        </p:nvCxnSpPr>
        <p:spPr>
          <a:xfrm flipH="1" flipV="1">
            <a:off x="13838028" y="8304619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Rectangle 133"/>
              <p:cNvSpPr/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833" y="5634513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134"/>
          <p:cNvCxnSpPr>
            <a:endCxn id="115" idx="3"/>
          </p:cNvCxnSpPr>
          <p:nvPr/>
        </p:nvCxnSpPr>
        <p:spPr>
          <a:xfrm flipH="1" flipV="1">
            <a:off x="13533570" y="5401069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596716" y="4273170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Rectangle 136"/>
              <p:cNvSpPr/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𝑆𝑒𝑟</m:t>
                      </m:r>
                      <m:r>
                        <m:rPr>
                          <m:nor/>
                        </m:rPr>
                        <a:rPr lang="is-IS" dirty="0">
                          <a:solidFill>
                            <a:schemeClr val="tx1"/>
                          </a:solidFill>
                        </a:rPr>
                        <m:t>1640238160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357" y="8841506"/>
                <a:ext cx="175240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192561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00592" y="-40585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2" name="Table 10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77053"/>
                  </p:ext>
                </p:extLst>
              </p:nvPr>
            </p:nvGraphicFramePr>
            <p:xfrm>
              <a:off x="10093795" y="400755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114754" r="-300641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214754" r="-300641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320000" r="-300641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413115" r="-300641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513115" r="-30064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613115" r="-3006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713115" r="-3006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813115" r="-30064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41" t="-913115" r="-3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5050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980728"/>
                <a:ext cx="1774845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52836"/>
                <a:ext cx="165782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1952836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15" y="2924944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21" y="2826224"/>
                <a:ext cx="177484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70" y="3699612"/>
                <a:ext cx="1721946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212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0" y="-184121"/>
                <a:ext cx="177484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2700956" y="332656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2699792" y="525820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8" name="Oval 27"/>
          <p:cNvSpPr/>
          <p:nvPr/>
        </p:nvSpPr>
        <p:spPr>
          <a:xfrm>
            <a:off x="2699792" y="710912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48" name="Straight Connector 47"/>
          <p:cNvCxnSpPr>
            <a:stCxn id="8" idx="2"/>
            <a:endCxn id="19" idx="0"/>
          </p:cNvCxnSpPr>
          <p:nvPr/>
        </p:nvCxnSpPr>
        <p:spPr>
          <a:xfrm flipH="1">
            <a:off x="1656497" y="1350060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2"/>
            <a:endCxn id="21" idx="0"/>
          </p:cNvCxnSpPr>
          <p:nvPr/>
        </p:nvCxnSpPr>
        <p:spPr>
          <a:xfrm flipH="1">
            <a:off x="1347728" y="2322168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2"/>
            <a:endCxn id="20" idx="0"/>
          </p:cNvCxnSpPr>
          <p:nvPr/>
        </p:nvCxnSpPr>
        <p:spPr>
          <a:xfrm>
            <a:off x="2710663" y="1350060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0" idx="2"/>
            <a:endCxn id="22" idx="0"/>
          </p:cNvCxnSpPr>
          <p:nvPr/>
        </p:nvCxnSpPr>
        <p:spPr>
          <a:xfrm>
            <a:off x="3844034" y="2322168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2" idx="2"/>
            <a:endCxn id="23" idx="0"/>
          </p:cNvCxnSpPr>
          <p:nvPr/>
        </p:nvCxnSpPr>
        <p:spPr>
          <a:xfrm flipH="1">
            <a:off x="3902543" y="3195556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310" y="4584633"/>
                <a:ext cx="18646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93" y="3745730"/>
                <a:ext cx="1915909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6" y="3514946"/>
                <a:ext cx="2072234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359000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0" idx="0"/>
            <a:endCxn id="21" idx="2"/>
          </p:cNvCxnSpPr>
          <p:nvPr/>
        </p:nvCxnSpPr>
        <p:spPr>
          <a:xfrm flipV="1">
            <a:off x="1047643" y="3294276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1" idx="0"/>
            <a:endCxn id="23" idx="2"/>
          </p:cNvCxnSpPr>
          <p:nvPr/>
        </p:nvCxnSpPr>
        <p:spPr>
          <a:xfrm flipH="1" flipV="1">
            <a:off x="3902543" y="4068944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348" y="1398838"/>
                <a:ext cx="2006575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78" idx="0"/>
            <a:endCxn id="8" idx="3"/>
          </p:cNvCxnSpPr>
          <p:nvPr/>
        </p:nvCxnSpPr>
        <p:spPr>
          <a:xfrm flipH="1" flipV="1">
            <a:off x="3598085" y="1165394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653136" y="980728"/>
            <a:ext cx="9939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 Please add the following required packages to your document preamble:% 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multirow</a:t>
            </a:r>
            <a:r>
              <a:rPr lang="en-US" dirty="0"/>
              <a:t>}\begin{table}[]\centering\caption{Comparison of Composition Weighted Graphs}\label{</a:t>
            </a:r>
            <a:r>
              <a:rPr lang="en-US" dirty="0" err="1"/>
              <a:t>comparisontaxonomy</a:t>
            </a:r>
            <a:r>
              <a:rPr lang="en-US" dirty="0"/>
              <a:t>}\begin{tabular}{</a:t>
            </a:r>
            <a:r>
              <a:rPr lang="en-US" dirty="0" err="1"/>
              <a:t>l|l|l|l|l</a:t>
            </a:r>
            <a:r>
              <a:rPr lang="en-US" dirty="0"/>
              <a:t>}\</a:t>
            </a:r>
            <a:r>
              <a:rPr lang="en-US" dirty="0" err="1"/>
              <a:t>hline</a:t>
            </a:r>
            <a:r>
              <a:rPr lang="en-US" dirty="0"/>
              <a:t>\multicolumn{2}{l|}{\</a:t>
            </a:r>
            <a:r>
              <a:rPr lang="en-US" dirty="0" err="1"/>
              <a:t>shortstack</a:t>
            </a:r>
            <a:r>
              <a:rPr lang="en-US" dirty="0"/>
              <a:t>{Quality \\ Criteria}} &amp; WG $(1)$ &amp; WG $(2)$ &amp;  $\Delta Q$\\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{2}{*}{e1} &amp;$q(e_{</a:t>
            </a:r>
            <a:r>
              <a:rPr lang="en-US" dirty="0" err="1"/>
              <a:t>mt</a:t>
            </a:r>
            <a:r>
              <a:rPr lang="en-US" dirty="0"/>
              <a:t>})$   &amp;1        &amp;1                       &amp;0     \\ \cline{2-5}                     &amp; $q(e_{s})$   &amp;1        &amp;1                       &amp;0\\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{2}{*}{e2} &amp; $q(e_{</a:t>
            </a:r>
            <a:r>
              <a:rPr lang="en-US" dirty="0" err="1"/>
              <a:t>mt</a:t>
            </a:r>
            <a:r>
              <a:rPr lang="en-US" dirty="0"/>
              <a:t>})$  &amp;0.75     &amp;0.9167                  &amp;+0.1667 \\ \cline{2-5}                     &amp; $q(e_{s})$   &amp;0.9232   &amp;0.9630                &amp;+0.0398\\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{2}{*}{e3} &amp;  $q(e_{</a:t>
            </a:r>
            <a:r>
              <a:rPr lang="en-US" dirty="0" err="1"/>
              <a:t>mt</a:t>
            </a:r>
            <a:r>
              <a:rPr lang="en-US" dirty="0"/>
              <a:t>})$ &amp;0.75     &amp;0.8333                 &amp;+0.08333\\ \cline{2-5}                     &amp;   $q(e_{s})$ &amp;0.8230   &amp;0.9608                 &amp;+0.1378\\ \</a:t>
            </a:r>
            <a:r>
              <a:rPr lang="en-US" dirty="0" err="1"/>
              <a:t>hline</a:t>
            </a:r>
            <a:r>
              <a:rPr lang="en-US" dirty="0"/>
              <a:t>\</a:t>
            </a:r>
            <a:r>
              <a:rPr lang="en-US" dirty="0" err="1"/>
              <a:t>multirow</a:t>
            </a:r>
            <a:r>
              <a:rPr lang="en-US" dirty="0"/>
              <a:t>{2}{*}{e4} &amp; $q(e_{</a:t>
            </a:r>
            <a:r>
              <a:rPr lang="en-US" dirty="0" err="1"/>
              <a:t>mt</a:t>
            </a:r>
            <a:r>
              <a:rPr lang="en-US" dirty="0"/>
              <a:t>})$  &amp;0.75     &amp;0.875                  &amp;+0.125\\ \cline{2-5}                     &amp;  $q(e_{s})$  &amp;0.9090   &amp;0.9167                 &amp;+0.0077\\ \</a:t>
            </a:r>
            <a:r>
              <a:rPr lang="en-US" dirty="0" err="1"/>
              <a:t>hline</a:t>
            </a:r>
            <a:r>
              <a:rPr lang="en-US" dirty="0"/>
              <a:t>\multicolumn{2}{l|}{WG </a:t>
            </a:r>
            <a:r>
              <a:rPr lang="en-US" dirty="0" err="1"/>
              <a:t>QoS</a:t>
            </a:r>
            <a:r>
              <a:rPr lang="en-US" dirty="0"/>
              <a:t>} &amp;0.4949            &amp;0.4915                 &amp;-0.0034  \\ \</a:t>
            </a:r>
            <a:r>
              <a:rPr lang="en-US" dirty="0" err="1"/>
              <a:t>hline</a:t>
            </a:r>
            <a:r>
              <a:rPr lang="en-US" dirty="0"/>
              <a:t>\end{tabular}\end{table}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𝑚𝑡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𝑞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𝑊𝐺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𝑄𝑜𝑆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3658389"/>
                  </p:ext>
                </p:extLst>
              </p:nvPr>
            </p:nvGraphicFramePr>
            <p:xfrm>
              <a:off x="2987824" y="1988840"/>
              <a:ext cx="4741705" cy="37194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48341"/>
                    <a:gridCol w="948341"/>
                    <a:gridCol w="948341"/>
                    <a:gridCol w="948341"/>
                    <a:gridCol w="948341"/>
                  </a:tblGrid>
                  <a:tr h="381923">
                    <a:tc gridSpan="2">
                      <a:txBody>
                        <a:bodyPr/>
                        <a:lstStyle/>
                        <a:p>
                          <a:r>
                            <a:rPr lang="en-US" dirty="0" smtClean="0"/>
                            <a:t>Quality</a:t>
                          </a:r>
                          <a:r>
                            <a:rPr lang="en-US" baseline="0" dirty="0" smtClean="0"/>
                            <a:t> Criteria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(1)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WG (2)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𝚫Q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57377" r="-400641" b="-36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114754" r="-303226" b="-8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214754" r="-303226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158678" r="-400641" b="-2644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320000" r="-303226" b="-6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+0.1667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413115" r="-303226" b="-5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0.9232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+0.0398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256557" r="-400641" b="-1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513115" r="-30322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0.8333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+0.0833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613115" r="-30322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0.8230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0.9608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+0.1378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356557" r="-400641" b="-622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713115" r="-30322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0.875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+0.125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813115" r="-30322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0.9167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+0.0077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41" t="-913115" r="-4006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90" t="-913115" r="-30322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0.4949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0.4915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-0.0034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435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673019" y="4293096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68963" y="810952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982608" y="5589240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 flipH="1">
            <a:off x="3675488" y="4725144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98" idx="0"/>
          </p:cNvCxnSpPr>
          <p:nvPr/>
        </p:nvCxnSpPr>
        <p:spPr>
          <a:xfrm>
            <a:off x="3675488" y="6021288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57953" y="4365104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37" name="Rectangle 36"/>
          <p:cNvSpPr/>
          <p:nvPr/>
        </p:nvSpPr>
        <p:spPr>
          <a:xfrm>
            <a:off x="3000611" y="563340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45" name="Rectangle 44"/>
          <p:cNvSpPr/>
          <p:nvPr/>
        </p:nvSpPr>
        <p:spPr>
          <a:xfrm>
            <a:off x="6406475" y="8262080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73" name="Oval 72"/>
          <p:cNvSpPr/>
          <p:nvPr/>
        </p:nvSpPr>
        <p:spPr>
          <a:xfrm>
            <a:off x="2273090" y="5013176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08698" y="508518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17" name="Straight Arrow Connector 16"/>
          <p:cNvCxnSpPr>
            <a:stCxn id="5" idx="4"/>
            <a:endCxn id="73" idx="0"/>
          </p:cNvCxnSpPr>
          <p:nvPr/>
        </p:nvCxnSpPr>
        <p:spPr>
          <a:xfrm flipH="1">
            <a:off x="2996891" y="4725144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1308027" y="5661248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308027" y="570947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78" name="Oval 77"/>
          <p:cNvSpPr/>
          <p:nvPr/>
        </p:nvSpPr>
        <p:spPr>
          <a:xfrm>
            <a:off x="4908427" y="5229200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08427" y="530120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80" name="Oval 79"/>
          <p:cNvSpPr/>
          <p:nvPr/>
        </p:nvSpPr>
        <p:spPr>
          <a:xfrm>
            <a:off x="6096955" y="5661248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163984" y="5733256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82" name="Oval 81"/>
          <p:cNvSpPr/>
          <p:nvPr/>
        </p:nvSpPr>
        <p:spPr>
          <a:xfrm>
            <a:off x="8780615" y="5174166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780615" y="5246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87" name="Straight Arrow Connector 86"/>
          <p:cNvCxnSpPr>
            <a:stCxn id="5" idx="4"/>
            <a:endCxn id="78" idx="0"/>
          </p:cNvCxnSpPr>
          <p:nvPr/>
        </p:nvCxnSpPr>
        <p:spPr>
          <a:xfrm flipH="1">
            <a:off x="5585606" y="4725144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4"/>
            <a:endCxn id="80" idx="0"/>
          </p:cNvCxnSpPr>
          <p:nvPr/>
        </p:nvCxnSpPr>
        <p:spPr>
          <a:xfrm flipH="1">
            <a:off x="6765140" y="4725144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" idx="4"/>
            <a:endCxn id="82" idx="0"/>
          </p:cNvCxnSpPr>
          <p:nvPr/>
        </p:nvCxnSpPr>
        <p:spPr>
          <a:xfrm>
            <a:off x="7105067" y="4725144"/>
            <a:ext cx="2332138" cy="449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3" idx="4"/>
            <a:endCxn id="76" idx="0"/>
          </p:cNvCxnSpPr>
          <p:nvPr/>
        </p:nvCxnSpPr>
        <p:spPr>
          <a:xfrm flipH="1">
            <a:off x="2010303" y="5445224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7321091" y="7029400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21091" y="7058716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96" name="Oval 95"/>
          <p:cNvSpPr/>
          <p:nvPr/>
        </p:nvSpPr>
        <p:spPr>
          <a:xfrm>
            <a:off x="7218935" y="5229200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232046" y="5283039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>
                <a:solidFill>
                  <a:srgbClr val="FF0000"/>
                </a:solidFill>
              </a:rPr>
              <a:t>serv739257675</a:t>
            </a:r>
            <a:endParaRPr lang="nn-NO" sz="1400" dirty="0">
              <a:solidFill>
                <a:srgbClr val="FF0000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935903" y="6597352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007911" y="666936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serv878122141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01" name="Straight Arrow Connector 100"/>
          <p:cNvCxnSpPr>
            <a:stCxn id="82" idx="4"/>
            <a:endCxn id="94" idx="0"/>
          </p:cNvCxnSpPr>
          <p:nvPr/>
        </p:nvCxnSpPr>
        <p:spPr>
          <a:xfrm flipH="1">
            <a:off x="8023367" y="5606214"/>
            <a:ext cx="1413838" cy="142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5" idx="4"/>
            <a:endCxn id="96" idx="0"/>
          </p:cNvCxnSpPr>
          <p:nvPr/>
        </p:nvCxnSpPr>
        <p:spPr>
          <a:xfrm>
            <a:off x="7105067" y="4725144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0" idx="4"/>
            <a:endCxn id="98" idx="0"/>
          </p:cNvCxnSpPr>
          <p:nvPr/>
        </p:nvCxnSpPr>
        <p:spPr>
          <a:xfrm flipH="1">
            <a:off x="6628497" y="6093296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96" idx="4"/>
            <a:endCxn id="98" idx="0"/>
          </p:cNvCxnSpPr>
          <p:nvPr/>
        </p:nvCxnSpPr>
        <p:spPr>
          <a:xfrm flipH="1">
            <a:off x="6628497" y="5661248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78" idx="4"/>
            <a:endCxn id="98" idx="0"/>
          </p:cNvCxnSpPr>
          <p:nvPr/>
        </p:nvCxnSpPr>
        <p:spPr>
          <a:xfrm>
            <a:off x="5585606" y="5661248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>
            <a:off x="5952939" y="7317432"/>
            <a:ext cx="13487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988547" y="738944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>
                <a:solidFill>
                  <a:srgbClr val="FF0000"/>
                </a:solidFill>
              </a:rPr>
              <a:t>serv947554374</a:t>
            </a:r>
            <a:endParaRPr lang="nn-NO" sz="1400" dirty="0">
              <a:solidFill>
                <a:srgbClr val="FF0000"/>
              </a:solidFill>
            </a:endParaRPr>
          </a:p>
        </p:txBody>
      </p:sp>
      <p:cxnSp>
        <p:nvCxnSpPr>
          <p:cNvPr id="116" name="Straight Arrow Connector 115"/>
          <p:cNvCxnSpPr>
            <a:stCxn id="94" idx="4"/>
            <a:endCxn id="7" idx="0"/>
          </p:cNvCxnSpPr>
          <p:nvPr/>
        </p:nvCxnSpPr>
        <p:spPr>
          <a:xfrm flipH="1">
            <a:off x="6601011" y="7461448"/>
            <a:ext cx="1422356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4"/>
            <a:endCxn id="113" idx="0"/>
          </p:cNvCxnSpPr>
          <p:nvPr/>
        </p:nvCxnSpPr>
        <p:spPr>
          <a:xfrm flipH="1">
            <a:off x="6627333" y="7029400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3" idx="4"/>
            <a:endCxn id="7" idx="0"/>
          </p:cNvCxnSpPr>
          <p:nvPr/>
        </p:nvCxnSpPr>
        <p:spPr>
          <a:xfrm flipH="1">
            <a:off x="6601011" y="7749480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76" idx="4"/>
            <a:endCxn id="7" idx="0"/>
          </p:cNvCxnSpPr>
          <p:nvPr/>
        </p:nvCxnSpPr>
        <p:spPr>
          <a:xfrm>
            <a:off x="2010303" y="6093296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6673019" y="-87090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6199741" y="3720728"/>
            <a:ext cx="864096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982608" y="1209054"/>
            <a:ext cx="1385759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5" idx="4"/>
            <a:endCxn id="268" idx="0"/>
          </p:cNvCxnSpPr>
          <p:nvPr/>
        </p:nvCxnSpPr>
        <p:spPr>
          <a:xfrm flipH="1">
            <a:off x="3675488" y="344958"/>
            <a:ext cx="3429579" cy="8640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8" idx="4"/>
          </p:cNvCxnSpPr>
          <p:nvPr/>
        </p:nvCxnSpPr>
        <p:spPr>
          <a:xfrm>
            <a:off x="3675488" y="1641102"/>
            <a:ext cx="2953009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857953" y="-15082"/>
            <a:ext cx="535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/>
              <a:t>Start</a:t>
            </a:r>
            <a:endParaRPr lang="nn-NO" sz="1200" dirty="0"/>
          </a:p>
        </p:txBody>
      </p:sp>
      <p:sp>
        <p:nvSpPr>
          <p:cNvPr id="268" name="Rectangle 267"/>
          <p:cNvSpPr/>
          <p:nvPr/>
        </p:nvSpPr>
        <p:spPr>
          <a:xfrm>
            <a:off x="3000611" y="1253220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serv2124625285</a:t>
            </a:r>
            <a:endParaRPr lang="nn-NO" sz="1400" dirty="0"/>
          </a:p>
        </p:txBody>
      </p:sp>
      <p:sp>
        <p:nvSpPr>
          <p:cNvPr id="269" name="Rectangle 268"/>
          <p:cNvSpPr/>
          <p:nvPr/>
        </p:nvSpPr>
        <p:spPr>
          <a:xfrm>
            <a:off x="6406475" y="3768186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1400" dirty="0" smtClean="0"/>
              <a:t>End</a:t>
            </a:r>
            <a:endParaRPr lang="nn-NO" sz="1200" dirty="0"/>
          </a:p>
        </p:txBody>
      </p:sp>
      <p:sp>
        <p:nvSpPr>
          <p:cNvPr id="270" name="Oval 269"/>
          <p:cNvSpPr/>
          <p:nvPr/>
        </p:nvSpPr>
        <p:spPr>
          <a:xfrm>
            <a:off x="2273090" y="632990"/>
            <a:ext cx="1447601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308698" y="704998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serv1779102626</a:t>
            </a:r>
            <a:endParaRPr lang="nn-NO" sz="1400" dirty="0"/>
          </a:p>
        </p:txBody>
      </p:sp>
      <p:cxnSp>
        <p:nvCxnSpPr>
          <p:cNvPr id="272" name="Straight Arrow Connector 271"/>
          <p:cNvCxnSpPr>
            <a:stCxn id="265" idx="4"/>
          </p:cNvCxnSpPr>
          <p:nvPr/>
        </p:nvCxnSpPr>
        <p:spPr>
          <a:xfrm flipH="1">
            <a:off x="2996891" y="344958"/>
            <a:ext cx="410817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Oval 272"/>
          <p:cNvSpPr/>
          <p:nvPr/>
        </p:nvSpPr>
        <p:spPr>
          <a:xfrm>
            <a:off x="1308027" y="1281062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308027" y="1329285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serv1086418840</a:t>
            </a:r>
            <a:endParaRPr lang="nn-NO" sz="1400" dirty="0"/>
          </a:p>
        </p:txBody>
      </p:sp>
      <p:sp>
        <p:nvSpPr>
          <p:cNvPr id="275" name="Oval 274"/>
          <p:cNvSpPr/>
          <p:nvPr/>
        </p:nvSpPr>
        <p:spPr>
          <a:xfrm>
            <a:off x="4908427" y="849014"/>
            <a:ext cx="135435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908427" y="9210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serv1570805927</a:t>
            </a:r>
            <a:endParaRPr lang="nn-NO" sz="1400" dirty="0"/>
          </a:p>
        </p:txBody>
      </p:sp>
      <p:sp>
        <p:nvSpPr>
          <p:cNvPr id="277" name="Oval 276"/>
          <p:cNvSpPr/>
          <p:nvPr/>
        </p:nvSpPr>
        <p:spPr>
          <a:xfrm>
            <a:off x="6096955" y="1281062"/>
            <a:ext cx="133637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6163984" y="1353070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serv669825442</a:t>
            </a:r>
            <a:endParaRPr lang="nn-NO" sz="1400" dirty="0"/>
          </a:p>
        </p:txBody>
      </p:sp>
      <p:sp>
        <p:nvSpPr>
          <p:cNvPr id="279" name="Oval 278"/>
          <p:cNvSpPr/>
          <p:nvPr/>
        </p:nvSpPr>
        <p:spPr>
          <a:xfrm>
            <a:off x="8600199" y="1209054"/>
            <a:ext cx="1313180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8600199" y="1281062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400" dirty="0"/>
              <a:t>serv254870550</a:t>
            </a:r>
            <a:endParaRPr lang="nn-NO" sz="1400" dirty="0"/>
          </a:p>
        </p:txBody>
      </p:sp>
      <p:cxnSp>
        <p:nvCxnSpPr>
          <p:cNvPr id="281" name="Straight Arrow Connector 280"/>
          <p:cNvCxnSpPr>
            <a:stCxn id="265" idx="4"/>
          </p:cNvCxnSpPr>
          <p:nvPr/>
        </p:nvCxnSpPr>
        <p:spPr>
          <a:xfrm flipH="1">
            <a:off x="5585606" y="344958"/>
            <a:ext cx="1519461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>
            <a:stCxn id="265" idx="4"/>
          </p:cNvCxnSpPr>
          <p:nvPr/>
        </p:nvCxnSpPr>
        <p:spPr>
          <a:xfrm flipH="1">
            <a:off x="6765140" y="344958"/>
            <a:ext cx="339927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H="1">
            <a:off x="2010303" y="1065038"/>
            <a:ext cx="986588" cy="21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Oval 284"/>
          <p:cNvSpPr/>
          <p:nvPr/>
        </p:nvSpPr>
        <p:spPr>
          <a:xfrm>
            <a:off x="7321091" y="2577206"/>
            <a:ext cx="140455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321091" y="2606522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serv1016986607</a:t>
            </a:r>
            <a:endParaRPr lang="nn-NO" sz="1400" dirty="0"/>
          </a:p>
        </p:txBody>
      </p:sp>
      <p:sp>
        <p:nvSpPr>
          <p:cNvPr id="287" name="Oval 286"/>
          <p:cNvSpPr/>
          <p:nvPr/>
        </p:nvSpPr>
        <p:spPr>
          <a:xfrm>
            <a:off x="7218935" y="849014"/>
            <a:ext cx="1326292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7232046" y="902853"/>
            <a:ext cx="1221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serv46573851</a:t>
            </a:r>
            <a:endParaRPr lang="nn-NO" sz="1400" dirty="0"/>
          </a:p>
          <a:p>
            <a:endParaRPr lang="nn-NO" sz="1400" dirty="0"/>
          </a:p>
        </p:txBody>
      </p:sp>
      <p:sp>
        <p:nvSpPr>
          <p:cNvPr id="289" name="Oval 288"/>
          <p:cNvSpPr/>
          <p:nvPr/>
        </p:nvSpPr>
        <p:spPr>
          <a:xfrm>
            <a:off x="5935903" y="2217166"/>
            <a:ext cx="1385188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6007911" y="2289174"/>
            <a:ext cx="1313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400" dirty="0"/>
              <a:t>serv185438317</a:t>
            </a:r>
            <a:endParaRPr lang="nn-NO" sz="1400" dirty="0"/>
          </a:p>
        </p:txBody>
      </p:sp>
      <p:cxnSp>
        <p:nvCxnSpPr>
          <p:cNvPr id="292" name="Straight Arrow Connector 291"/>
          <p:cNvCxnSpPr>
            <a:stCxn id="265" idx="4"/>
          </p:cNvCxnSpPr>
          <p:nvPr/>
        </p:nvCxnSpPr>
        <p:spPr>
          <a:xfrm>
            <a:off x="7105067" y="344958"/>
            <a:ext cx="777014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H="1">
            <a:off x="6628497" y="1713110"/>
            <a:ext cx="136643" cy="504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/>
          <p:nvPr/>
        </p:nvCxnSpPr>
        <p:spPr>
          <a:xfrm flipH="1">
            <a:off x="6628497" y="1281062"/>
            <a:ext cx="1253584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>
            <a:off x="5585606" y="1281062"/>
            <a:ext cx="1042891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5952938" y="2937246"/>
            <a:ext cx="1409135" cy="43204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5988547" y="3009254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400" dirty="0"/>
              <a:t>serv1640238160</a:t>
            </a:r>
            <a:endParaRPr lang="nn-NO" sz="1400" dirty="0"/>
          </a:p>
        </p:txBody>
      </p:sp>
      <p:cxnSp>
        <p:nvCxnSpPr>
          <p:cNvPr id="299" name="Straight Arrow Connector 298"/>
          <p:cNvCxnSpPr/>
          <p:nvPr/>
        </p:nvCxnSpPr>
        <p:spPr>
          <a:xfrm flipH="1">
            <a:off x="6627333" y="2649214"/>
            <a:ext cx="1164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endCxn id="267" idx="0"/>
          </p:cNvCxnSpPr>
          <p:nvPr/>
        </p:nvCxnSpPr>
        <p:spPr>
          <a:xfrm flipH="1">
            <a:off x="6601011" y="3369294"/>
            <a:ext cx="26322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endCxn id="267" idx="0"/>
          </p:cNvCxnSpPr>
          <p:nvPr/>
        </p:nvCxnSpPr>
        <p:spPr>
          <a:xfrm>
            <a:off x="2010303" y="1713110"/>
            <a:ext cx="4590708" cy="2016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262" idx="4"/>
            <a:endCxn id="279" idx="0"/>
          </p:cNvCxnSpPr>
          <p:nvPr/>
        </p:nvCxnSpPr>
        <p:spPr>
          <a:xfrm>
            <a:off x="7105067" y="344958"/>
            <a:ext cx="2151722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79" idx="4"/>
            <a:endCxn id="285" idx="0"/>
          </p:cNvCxnSpPr>
          <p:nvPr/>
        </p:nvCxnSpPr>
        <p:spPr>
          <a:xfrm flipH="1">
            <a:off x="8023367" y="1641102"/>
            <a:ext cx="1233422" cy="936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85" idx="4"/>
          </p:cNvCxnSpPr>
          <p:nvPr/>
        </p:nvCxnSpPr>
        <p:spPr>
          <a:xfrm flipH="1">
            <a:off x="6601011" y="3009254"/>
            <a:ext cx="1422356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7122286" y="4850991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e1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229653" y="597925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e2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6677090" y="698881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e3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5516" y="7733086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e4</a:t>
            </a:r>
            <a:endParaRPr lang="en-NZ" sz="1600" dirty="0">
              <a:solidFill>
                <a:srgbClr val="FF0000"/>
              </a:solidFill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7182535" y="501203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e1</a:t>
            </a:r>
            <a:endParaRPr lang="en-NZ" sz="1600" dirty="0"/>
          </a:p>
        </p:txBody>
      </p:sp>
      <p:sp>
        <p:nvSpPr>
          <p:cNvPr id="325" name="TextBox 324"/>
          <p:cNvSpPr txBox="1"/>
          <p:nvPr/>
        </p:nvSpPr>
        <p:spPr>
          <a:xfrm>
            <a:off x="7239221" y="162658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e2</a:t>
            </a:r>
            <a:endParaRPr lang="en-NZ" sz="1600" dirty="0"/>
          </a:p>
        </p:txBody>
      </p:sp>
      <p:sp>
        <p:nvSpPr>
          <p:cNvPr id="326" name="TextBox 325"/>
          <p:cNvSpPr txBox="1"/>
          <p:nvPr/>
        </p:nvSpPr>
        <p:spPr>
          <a:xfrm>
            <a:off x="6631789" y="2618437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e3</a:t>
            </a:r>
            <a:endParaRPr lang="en-NZ" sz="1600" dirty="0"/>
          </a:p>
        </p:txBody>
      </p:sp>
      <p:sp>
        <p:nvSpPr>
          <p:cNvPr id="327" name="TextBox 326"/>
          <p:cNvSpPr txBox="1"/>
          <p:nvPr/>
        </p:nvSpPr>
        <p:spPr>
          <a:xfrm>
            <a:off x="6590933" y="334955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e4</a:t>
            </a:r>
            <a:endParaRPr lang="en-NZ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307835" y="-55732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(1)</a:t>
            </a:r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307836" y="4324454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2113572083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9778425"/>
                <a:ext cx="177484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865430433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958" y="10750533"/>
                <a:ext cx="165782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933224122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0750533"/>
                <a:ext cx="165782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>
                          <a:solidFill>
                            <a:srgbClr val="FF0000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rgbClr val="FF0000"/>
                          </a:solidFill>
                        </a:rPr>
                        <m:t>103314376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189" y="11722641"/>
                <a:ext cx="1657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1277108237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95" y="11623921"/>
                <a:ext cx="177484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Con</m:t>
                    </m:r>
                    <m:r>
                      <m:rPr>
                        <m:nor/>
                      </m:rPr>
                      <a:rPr lang="en-NZ" dirty="0">
                        <a:solidFill>
                          <a:srgbClr val="FF0000"/>
                        </a:solidFill>
                      </a:rPr>
                      <m:t>2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037585</m:t>
                    </m:r>
                  </m:oMath>
                </a14:m>
                <a:r>
                  <a:rPr lang="en-NZ" dirty="0" smtClean="0">
                    <a:solidFill>
                      <a:srgbClr val="FF0000"/>
                    </a:solidFill>
                  </a:rPr>
                  <a:t>750</a:t>
                </a:r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944" y="12497309"/>
                <a:ext cx="1721946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r="-212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NZ" dirty="0" smtClean="0">
                          <a:solidFill>
                            <a:schemeClr val="tx1"/>
                          </a:solidFill>
                        </a:rPr>
                        <m:t>Con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1140910860</m:t>
                      </m:r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14" y="8613576"/>
                <a:ext cx="1774845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/>
          <p:cNvSpPr/>
          <p:nvPr/>
        </p:nvSpPr>
        <p:spPr>
          <a:xfrm>
            <a:off x="6101330" y="9130353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5" name="Oval 114"/>
          <p:cNvSpPr/>
          <p:nvPr/>
        </p:nvSpPr>
        <p:spPr>
          <a:xfrm>
            <a:off x="6100166" y="9323517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17" name="Oval 116"/>
          <p:cNvSpPr/>
          <p:nvPr/>
        </p:nvSpPr>
        <p:spPr>
          <a:xfrm>
            <a:off x="6100166" y="9508609"/>
            <a:ext cx="45720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cxnSp>
        <p:nvCxnSpPr>
          <p:cNvPr id="119" name="Straight Connector 118"/>
          <p:cNvCxnSpPr>
            <a:stCxn id="109" idx="2"/>
            <a:endCxn id="128" idx="0"/>
          </p:cNvCxnSpPr>
          <p:nvPr/>
        </p:nvCxnSpPr>
        <p:spPr>
          <a:xfrm flipH="1">
            <a:off x="5056871" y="10147757"/>
            <a:ext cx="1054166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28" idx="2"/>
            <a:endCxn id="130" idx="0"/>
          </p:cNvCxnSpPr>
          <p:nvPr/>
        </p:nvCxnSpPr>
        <p:spPr>
          <a:xfrm flipH="1">
            <a:off x="4748102" y="11119865"/>
            <a:ext cx="308769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9" idx="2"/>
            <a:endCxn id="129" idx="0"/>
          </p:cNvCxnSpPr>
          <p:nvPr/>
        </p:nvCxnSpPr>
        <p:spPr>
          <a:xfrm>
            <a:off x="6111037" y="10147757"/>
            <a:ext cx="1133371" cy="60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9" idx="2"/>
            <a:endCxn id="131" idx="0"/>
          </p:cNvCxnSpPr>
          <p:nvPr/>
        </p:nvCxnSpPr>
        <p:spPr>
          <a:xfrm>
            <a:off x="7244408" y="11119865"/>
            <a:ext cx="5851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1" idx="2"/>
            <a:endCxn id="132" idx="0"/>
          </p:cNvCxnSpPr>
          <p:nvPr/>
        </p:nvCxnSpPr>
        <p:spPr>
          <a:xfrm flipH="1">
            <a:off x="7302917" y="11993253"/>
            <a:ext cx="1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 charset="0"/>
                        </a:rPr>
                        <m:t>947554374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4" y="13382330"/>
                <a:ext cx="186461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𝑆𝑒𝑟</m:t>
                      </m:r>
                      <m:r>
                        <a:rPr lang="en-US" b="0" i="1" smtClean="0">
                          <a:latin typeface="Cambria Math" charset="0"/>
                        </a:rPr>
                        <m:t>1640238160 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481" y="12543427"/>
                <a:ext cx="191590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795998200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00" y="12312643"/>
                <a:ext cx="2072234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582785907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246" y="13156697"/>
                <a:ext cx="2072234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>
            <a:endCxn id="130" idx="2"/>
          </p:cNvCxnSpPr>
          <p:nvPr/>
        </p:nvCxnSpPr>
        <p:spPr>
          <a:xfrm flipV="1">
            <a:off x="4448017" y="12091973"/>
            <a:ext cx="300085" cy="2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132" idx="2"/>
          </p:cNvCxnSpPr>
          <p:nvPr/>
        </p:nvCxnSpPr>
        <p:spPr>
          <a:xfrm flipH="1" flipV="1">
            <a:off x="7302917" y="12866641"/>
            <a:ext cx="553446" cy="29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𝐼𝑛𝑠𝑡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658772240</m:t>
                      </m:r>
                    </m:oMath>
                  </m:oMathPara>
                </a14:m>
                <a:endParaRPr lang="en-NZ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22" y="10196535"/>
                <a:ext cx="2006575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/>
          <p:cNvCxnSpPr>
            <a:endCxn id="109" idx="3"/>
          </p:cNvCxnSpPr>
          <p:nvPr/>
        </p:nvCxnSpPr>
        <p:spPr>
          <a:xfrm flipH="1" flipV="1">
            <a:off x="6998459" y="9963091"/>
            <a:ext cx="682551" cy="23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307835" y="8319573"/>
            <a:ext cx="112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6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520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61967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𝐴</m:t>
                      </m:r>
                      <m:r>
                        <a:rPr lang="en-NZ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340768"/>
                <a:ext cx="504056" cy="504056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3059832" y="263691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Oval 6"/>
          <p:cNvSpPr/>
          <p:nvPr/>
        </p:nvSpPr>
        <p:spPr>
          <a:xfrm>
            <a:off x="4499992" y="1916832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11" y="1408130"/>
                <a:ext cx="45127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868" y="2708920"/>
                <a:ext cx="45659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5400000">
            <a:off x="3001180" y="2218220"/>
            <a:ext cx="75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</a:t>
            </a:r>
            <a:endParaRPr lang="en-NZ" dirty="0"/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123728" y="2162175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528095" y="2168860"/>
            <a:ext cx="971897" cy="6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6"/>
            <a:endCxn id="7" idx="2"/>
          </p:cNvCxnSpPr>
          <p:nvPr/>
        </p:nvCxnSpPr>
        <p:spPr>
          <a:xfrm>
            <a:off x="356388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6"/>
            <a:endCxn id="7" idx="2"/>
          </p:cNvCxnSpPr>
          <p:nvPr/>
        </p:nvCxnSpPr>
        <p:spPr>
          <a:xfrm flipV="1">
            <a:off x="356388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" idx="6"/>
            <a:endCxn id="5" idx="2"/>
          </p:cNvCxnSpPr>
          <p:nvPr/>
        </p:nvCxnSpPr>
        <p:spPr>
          <a:xfrm flipV="1">
            <a:off x="2123728" y="1592796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6" idx="2"/>
          </p:cNvCxnSpPr>
          <p:nvPr/>
        </p:nvCxnSpPr>
        <p:spPr>
          <a:xfrm>
            <a:off x="2123728" y="2168860"/>
            <a:ext cx="93610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5028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452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0648"/>
            <a:ext cx="7988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1916832"/>
                <a:ext cx="720080" cy="72008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4" idx="7"/>
          </p:cNvCxnSpPr>
          <p:nvPr/>
        </p:nvCxnSpPr>
        <p:spPr>
          <a:xfrm>
            <a:off x="2234299" y="2022285"/>
            <a:ext cx="1385699" cy="11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</p:cNvCxnSpPr>
          <p:nvPr/>
        </p:nvCxnSpPr>
        <p:spPr>
          <a:xfrm flipV="1">
            <a:off x="2339752" y="2274404"/>
            <a:ext cx="1280246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827584" y="2017349"/>
            <a:ext cx="897541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4" idx="2"/>
          </p:cNvCxnSpPr>
          <p:nvPr/>
        </p:nvCxnSpPr>
        <p:spPr>
          <a:xfrm>
            <a:off x="827584" y="2271936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/>
              <p:cNvSpPr/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11896"/>
                <a:ext cx="720080" cy="72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>
            <a:stCxn id="43" idx="7"/>
          </p:cNvCxnSpPr>
          <p:nvPr/>
        </p:nvCxnSpPr>
        <p:spPr>
          <a:xfrm flipV="1">
            <a:off x="6194739" y="1551856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3" idx="6"/>
          </p:cNvCxnSpPr>
          <p:nvPr/>
        </p:nvCxnSpPr>
        <p:spPr>
          <a:xfrm flipV="1">
            <a:off x="6300192" y="2267000"/>
            <a:ext cx="792088" cy="4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3" idx="5"/>
          </p:cNvCxnSpPr>
          <p:nvPr/>
        </p:nvCxnSpPr>
        <p:spPr>
          <a:xfrm>
            <a:off x="6194739" y="2526523"/>
            <a:ext cx="897541" cy="4654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1" idx="3"/>
          </p:cNvCxnSpPr>
          <p:nvPr/>
        </p:nvCxnSpPr>
        <p:spPr>
          <a:xfrm flipV="1">
            <a:off x="4932040" y="2526523"/>
            <a:ext cx="753525" cy="5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41" idx="1"/>
          </p:cNvCxnSpPr>
          <p:nvPr/>
        </p:nvCxnSpPr>
        <p:spPr>
          <a:xfrm>
            <a:off x="4139952" y="2017349"/>
            <a:ext cx="15456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9" y="1633778"/>
                <a:ext cx="588558" cy="393121"/>
              </a:xfrm>
              <a:prstGeom prst="rect">
                <a:avLst/>
              </a:prstGeom>
              <a:blipFill rotWithShape="0"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34" y="2213909"/>
                <a:ext cx="593881" cy="393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46" y="1628981"/>
                <a:ext cx="659283" cy="3931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84" y="2213909"/>
                <a:ext cx="664606" cy="3931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659" y="1633778"/>
                <a:ext cx="588558" cy="393121"/>
              </a:xfrm>
              <a:prstGeom prst="rect">
                <a:avLst/>
              </a:prstGeom>
              <a:blipFill rotWithShape="0">
                <a:blip r:embed="rId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998" y="2204360"/>
                <a:ext cx="593881" cy="393121"/>
              </a:xfrm>
              <a:prstGeom prst="rect">
                <a:avLst/>
              </a:prstGeom>
              <a:blipFill rotWithShape="0">
                <a:blip r:embed="rId9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60" y="2781292"/>
                <a:ext cx="593881" cy="3931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914" y="1682254"/>
                <a:ext cx="659283" cy="393121"/>
              </a:xfrm>
              <a:prstGeom prst="rect">
                <a:avLst/>
              </a:prstGeom>
              <a:blipFill rotWithShape="0">
                <a:blip r:embed="rId11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222425"/>
                <a:ext cx="664606" cy="393121"/>
              </a:xfrm>
              <a:prstGeom prst="rect">
                <a:avLst/>
              </a:prstGeom>
              <a:blipFill rotWithShape="0">
                <a:blip r:embed="rId12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99" y="2928159"/>
                <a:ext cx="664606" cy="3931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/>
          <p:cNvCxnSpPr>
            <a:endCxn id="41" idx="2"/>
          </p:cNvCxnSpPr>
          <p:nvPr/>
        </p:nvCxnSpPr>
        <p:spPr>
          <a:xfrm flipV="1">
            <a:off x="4139952" y="2271936"/>
            <a:ext cx="1440160" cy="2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2411760" y="1551856"/>
            <a:ext cx="3008438" cy="1147514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3026107" y="1788942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3038107" y="2348011"/>
            <a:ext cx="1745229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878557" y="3321280"/>
            <a:ext cx="743569" cy="201002"/>
          </a:xfrm>
          <a:prstGeom prst="roundRect">
            <a:avLst/>
          </a:prstGeom>
          <a:noFill/>
          <a:ln cmpd="sng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3646695" y="3369590"/>
            <a:ext cx="760606" cy="122953"/>
          </a:xfrm>
          <a:prstGeom prst="rightArrow">
            <a:avLst/>
          </a:prstGeom>
          <a:solidFill>
            <a:schemeClr val="bg1"/>
          </a:solidFill>
          <a:ln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670025" y="3283281"/>
            <a:ext cx="1792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Semantic web service link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4451498" y="3297321"/>
            <a:ext cx="1719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Parameter matchmaking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9" y="2954088"/>
                <a:ext cx="80480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𝑠𝑚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56" y="2981830"/>
                <a:ext cx="63129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5605" y="1662926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87220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530661" y="-1395537"/>
            <a:ext cx="187220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87220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87220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</p:cNvCxnSpPr>
          <p:nvPr/>
        </p:nvCxnSpPr>
        <p:spPr>
          <a:xfrm>
            <a:off x="1027693" y="1914954"/>
            <a:ext cx="4054680" cy="6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6970496" y="-747464"/>
            <a:ext cx="2560165" cy="269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6970496" y="1943842"/>
            <a:ext cx="256016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402869" y="-747464"/>
            <a:ext cx="3725482" cy="27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02869" y="2006337"/>
            <a:ext cx="372548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631649" y="-747464"/>
            <a:ext cx="8899012" cy="241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631649" y="2166982"/>
            <a:ext cx="8871691" cy="3762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631649" y="2166982"/>
            <a:ext cx="8899012" cy="186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375548" y="2006337"/>
            <a:ext cx="375280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20805668">
            <a:off x="3400786" y="-61008"/>
            <a:ext cx="489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TravelReturnDate</a:t>
            </a:r>
            <a:r>
              <a:rPr lang="en-US" sz="1400" dirty="0"/>
              <a:t> 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427809">
            <a:off x="3620712" y="3980352"/>
            <a:ext cx="411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 rot="18822191">
            <a:off x="6417109" y="399128"/>
            <a:ext cx="3518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 rot="2458396">
            <a:off x="6732856" y="2869492"/>
            <a:ext cx="3414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 </a:t>
            </a:r>
            <a:r>
              <a:rPr lang="en-US" sz="1400" dirty="0" err="1" smtClean="0"/>
              <a:t>I:BusDepartureDate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711887">
            <a:off x="4053132" y="3029528"/>
            <a:ext cx="418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ConferenceCity</a:t>
            </a:r>
            <a:r>
              <a:rPr lang="en-US" sz="1400" dirty="0"/>
              <a:t>         </a:t>
            </a:r>
            <a:r>
              <a:rPr lang="en-US" sz="1400" dirty="0" smtClean="0"/>
              <a:t>                      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10836" y="3214259"/>
            <a:ext cx="2314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 rot="19888599">
            <a:off x="11328484" y="2885635"/>
            <a:ext cx="338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O:BusTicket</a:t>
            </a:r>
            <a:r>
              <a:rPr lang="en-US" sz="1400" dirty="0" smtClean="0"/>
              <a:t>         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776182">
            <a:off x="10933460" y="3996428"/>
            <a:ext cx="401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O:StreetMap</a:t>
            </a:r>
            <a:r>
              <a:rPr lang="en-US" sz="1400" dirty="0" smtClean="0"/>
              <a:t>                                    </a:t>
            </a:r>
            <a:r>
              <a:rPr lang="en-US" sz="1400" dirty="0" err="1" smtClean="0"/>
              <a:t>I:TouristMap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2133173">
            <a:off x="11406186" y="311094"/>
            <a:ext cx="372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         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259632" y="1461766"/>
            <a:ext cx="4187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     </a:t>
            </a:r>
            <a:r>
              <a:rPr lang="en-US" sz="1400" dirty="0" smtClean="0"/>
              <a:t>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39487" y="3307244"/>
            <a:ext cx="156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/>
              <a:t>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6970496" y="1943842"/>
            <a:ext cx="815785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017303" y="1662926"/>
            <a:ext cx="462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                   </a:t>
            </a:r>
            <a:r>
              <a:rPr lang="en-US" sz="1400" dirty="0" err="1" smtClean="0"/>
              <a:t>I:FlightTicket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80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044" y="1609340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28351" y="1754309"/>
            <a:ext cx="81654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98288" y="1205760"/>
            <a:ext cx="1930018" cy="1476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Flight Information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"0.64"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3.47"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"0.45"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757.93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2147" y="-929306"/>
            <a:ext cx="1930018" cy="12961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Hotel Function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0.69"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2.29"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670.94"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03340" y="5280192"/>
            <a:ext cx="1930018" cy="12980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Generate Map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0.46"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6.72"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Reliability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0.66"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</a:t>
            </a:r>
            <a:r>
              <a:rPr lang="mr-IN" sz="1400" dirty="0" smtClean="0">
                <a:solidFill>
                  <a:schemeClr val="tx1"/>
                </a:solidFill>
              </a:rPr>
              <a:t>="</a:t>
            </a:r>
            <a:r>
              <a:rPr lang="mr-IN" sz="1400" dirty="0">
                <a:solidFill>
                  <a:schemeClr val="tx1"/>
                </a:solidFill>
              </a:rPr>
              <a:t>174.47"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30661" y="3264900"/>
            <a:ext cx="1930018" cy="1532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Bus Service </a:t>
            </a:r>
          </a:p>
          <a:p>
            <a:r>
              <a:rPr lang="en-US" sz="1400" dirty="0">
                <a:solidFill>
                  <a:schemeClr val="tx1"/>
                </a:solidFill>
              </a:rPr>
              <a:t>Availability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0.07"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1.15"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Price        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r>
              <a:rPr lang="mr-IN" sz="1400" dirty="0">
                <a:solidFill>
                  <a:schemeClr val="tx1"/>
                </a:solidFill>
              </a:rPr>
              <a:t>0.72" 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Response    </a:t>
            </a:r>
            <a:r>
              <a:rPr lang="mr-IN" sz="1400" dirty="0" smtClean="0">
                <a:solidFill>
                  <a:schemeClr val="tx1"/>
                </a:solidFill>
              </a:rPr>
              <a:t>=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mr-IN" sz="1400" dirty="0" smtClean="0">
                <a:solidFill>
                  <a:schemeClr val="tx1"/>
                </a:solidFill>
              </a:rPr>
              <a:t>"429.</a:t>
            </a:r>
            <a:r>
              <a:rPr lang="en-US" sz="1400" dirty="0" smtClean="0">
                <a:solidFill>
                  <a:schemeClr val="tx1"/>
                </a:solidFill>
              </a:rPr>
              <a:t>23</a:t>
            </a:r>
            <a:r>
              <a:rPr lang="mr-IN" sz="1400" dirty="0" smtClean="0">
                <a:solidFill>
                  <a:schemeClr val="tx1"/>
                </a:solidFill>
              </a:rPr>
              <a:t>"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4" idx="3"/>
            <a:endCxn id="8" idx="1"/>
          </p:cNvCxnSpPr>
          <p:nvPr/>
        </p:nvCxnSpPr>
        <p:spPr>
          <a:xfrm>
            <a:off x="420502" y="1861368"/>
            <a:ext cx="4677786" cy="8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0" idx="1"/>
          </p:cNvCxnSpPr>
          <p:nvPr/>
        </p:nvCxnSpPr>
        <p:spPr>
          <a:xfrm flipV="1">
            <a:off x="7028306" y="-281233"/>
            <a:ext cx="2653841" cy="222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2" idx="1"/>
          </p:cNvCxnSpPr>
          <p:nvPr/>
        </p:nvCxnSpPr>
        <p:spPr>
          <a:xfrm>
            <a:off x="7028306" y="1943842"/>
            <a:ext cx="2502355" cy="2087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5" idx="1"/>
          </p:cNvCxnSpPr>
          <p:nvPr/>
        </p:nvCxnSpPr>
        <p:spPr>
          <a:xfrm>
            <a:off x="11612165" y="-281233"/>
            <a:ext cx="3516186" cy="228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5" idx="1"/>
          </p:cNvCxnSpPr>
          <p:nvPr/>
        </p:nvCxnSpPr>
        <p:spPr>
          <a:xfrm flipV="1">
            <a:off x="11460679" y="2006337"/>
            <a:ext cx="3667672" cy="202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0"/>
            <a:endCxn id="10" idx="1"/>
          </p:cNvCxnSpPr>
          <p:nvPr/>
        </p:nvCxnSpPr>
        <p:spPr>
          <a:xfrm flipV="1">
            <a:off x="12229" y="-281233"/>
            <a:ext cx="9669918" cy="18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2"/>
            <a:endCxn id="11" idx="1"/>
          </p:cNvCxnSpPr>
          <p:nvPr/>
        </p:nvCxnSpPr>
        <p:spPr>
          <a:xfrm>
            <a:off x="12229" y="2113396"/>
            <a:ext cx="9491111" cy="381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  <a:endCxn id="12" idx="1"/>
          </p:cNvCxnSpPr>
          <p:nvPr/>
        </p:nvCxnSpPr>
        <p:spPr>
          <a:xfrm>
            <a:off x="12229" y="2113396"/>
            <a:ext cx="9518432" cy="19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3"/>
            <a:endCxn id="5" idx="1"/>
          </p:cNvCxnSpPr>
          <p:nvPr/>
        </p:nvCxnSpPr>
        <p:spPr>
          <a:xfrm flipV="1">
            <a:off x="11433358" y="2006337"/>
            <a:ext cx="3694993" cy="3922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0836" y="3214259"/>
            <a:ext cx="238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Input: </a:t>
            </a:r>
            <a:r>
              <a:rPr lang="en-US" sz="1400" dirty="0" err="1"/>
              <a:t>TravelDepartureDate</a:t>
            </a:r>
            <a:r>
              <a:rPr lang="en-US" sz="1400" dirty="0" smtClean="0"/>
              <a:t>, </a:t>
            </a:r>
            <a:r>
              <a:rPr lang="en-US" sz="1400" dirty="0" err="1"/>
              <a:t>HomeCity</a:t>
            </a:r>
            <a:r>
              <a:rPr lang="en-US" sz="1400" dirty="0" smtClean="0"/>
              <a:t>,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,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4712166" y="2633006"/>
            <a:ext cx="16182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Output:</a:t>
            </a:r>
          </a:p>
          <a:p>
            <a:r>
              <a:rPr lang="en-US" sz="1400" dirty="0" err="1" smtClean="0"/>
              <a:t>BusTicket</a:t>
            </a:r>
            <a:r>
              <a:rPr lang="en-US" sz="1400" dirty="0" smtClean="0"/>
              <a:t>, </a:t>
            </a:r>
          </a:p>
          <a:p>
            <a:r>
              <a:rPr lang="en-US" sz="1400" dirty="0" err="1" smtClean="0"/>
              <a:t>FlightTicket</a:t>
            </a:r>
            <a:r>
              <a:rPr lang="en-US" sz="1400" dirty="0" smtClean="0"/>
              <a:t>,</a:t>
            </a:r>
          </a:p>
          <a:p>
            <a:r>
              <a:rPr lang="en-US" sz="1400" dirty="0" err="1" smtClean="0"/>
              <a:t>TouristMap</a:t>
            </a:r>
            <a:r>
              <a:rPr lang="en-US" sz="1400" dirty="0" smtClean="0"/>
              <a:t>, </a:t>
            </a:r>
            <a:r>
              <a:rPr lang="en-US" sz="1400" dirty="0" err="1" smtClean="0"/>
              <a:t>HotelReservation</a:t>
            </a:r>
            <a:endParaRPr lang="en-US" sz="1400" dirty="0"/>
          </a:p>
          <a:p>
            <a:r>
              <a:rPr lang="en-US" sz="1400" dirty="0" smtClean="0"/>
              <a:t> </a:t>
            </a:r>
            <a:endParaRPr lang="en-US" sz="1400" dirty="0"/>
          </a:p>
        </p:txBody>
      </p:sp>
      <p:cxnSp>
        <p:nvCxnSpPr>
          <p:cNvPr id="152" name="Straight Connector 151"/>
          <p:cNvCxnSpPr>
            <a:stCxn id="8" idx="3"/>
            <a:endCxn id="5" idx="1"/>
          </p:cNvCxnSpPr>
          <p:nvPr/>
        </p:nvCxnSpPr>
        <p:spPr>
          <a:xfrm>
            <a:off x="7028306" y="1943842"/>
            <a:ext cx="8100045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819648" y="-3689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765329" y="148614"/>
            <a:ext cx="2175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O:TravelReturnDate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HotelCheckoutDate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5384972" y="425343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500507" y="4436702"/>
            <a:ext cx="174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r>
              <a:rPr lang="en-US" sz="1400" dirty="0" smtClean="0"/>
              <a:t>                          </a:t>
            </a:r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MappedLocation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7366540" y="358735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0486" y="523440"/>
            <a:ext cx="1872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O:FlightArrivalDate</a:t>
            </a:r>
            <a:r>
              <a:rPr lang="en-US" sz="1400" dirty="0" smtClean="0"/>
              <a:t>      </a:t>
            </a:r>
          </a:p>
          <a:p>
            <a:r>
              <a:rPr lang="en-US" sz="1400" dirty="0" err="1" smtClean="0"/>
              <a:t>I:HotelCheckinDate</a:t>
            </a:r>
            <a:endParaRPr lang="en-US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7324633" y="238940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324632" y="2573951"/>
            <a:ext cx="192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FlightArrivalDate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BusDepartureDate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9915338" y="145329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10221915" y="1646867"/>
            <a:ext cx="17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FlightTicket</a:t>
            </a:r>
            <a:r>
              <a:rPr lang="en-US" sz="1400" dirty="0" smtClean="0"/>
              <a:t>            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FlightTicket</a:t>
            </a:r>
            <a:endParaRPr lang="en-US" sz="1400" dirty="0"/>
          </a:p>
        </p:txBody>
      </p:sp>
      <p:sp>
        <p:nvSpPr>
          <p:cNvPr id="45" name="Rounded Rectangle 44"/>
          <p:cNvSpPr/>
          <p:nvPr/>
        </p:nvSpPr>
        <p:spPr>
          <a:xfrm>
            <a:off x="12213306" y="269656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254938" y="427121"/>
            <a:ext cx="1977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</a:t>
            </a:r>
            <a:r>
              <a:rPr lang="en-US" sz="1400" b="1" dirty="0" smtClean="0"/>
              <a:t>: </a:t>
            </a:r>
            <a:r>
              <a:rPr lang="en-US" sz="1400" dirty="0" err="1" smtClean="0"/>
              <a:t>HotelReservation</a:t>
            </a:r>
            <a:r>
              <a:rPr lang="en-US" sz="1400" dirty="0" smtClean="0"/>
              <a:t>  </a:t>
            </a:r>
          </a:p>
          <a:p>
            <a:r>
              <a:rPr lang="en-US" sz="1400" dirty="0" smtClean="0"/>
              <a:t>I: </a:t>
            </a:r>
            <a:r>
              <a:rPr lang="en-US" sz="1400" dirty="0" err="1" smtClean="0"/>
              <a:t>HotelReservation</a:t>
            </a:r>
            <a:endParaRPr lang="en-US" sz="1400" dirty="0"/>
          </a:p>
        </p:txBody>
      </p:sp>
      <p:sp>
        <p:nvSpPr>
          <p:cNvPr id="46" name="Rounded Rectangle 45"/>
          <p:cNvSpPr/>
          <p:nvPr/>
        </p:nvSpPr>
        <p:spPr>
          <a:xfrm>
            <a:off x="11531586" y="2746207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860383" y="2940289"/>
            <a:ext cx="1548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O:BusTicket</a:t>
            </a:r>
            <a:endParaRPr lang="en-US" sz="1400" dirty="0"/>
          </a:p>
          <a:p>
            <a:r>
              <a:rPr lang="en-US" sz="1400" dirty="0" smtClean="0"/>
              <a:t>I : </a:t>
            </a:r>
            <a:r>
              <a:rPr lang="en-US" sz="1400" dirty="0" err="1" smtClean="0"/>
              <a:t>BusTicket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11978016" y="4139094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54936" y="4345536"/>
            <a:ext cx="1624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StreetMap</a:t>
            </a:r>
            <a:endParaRPr lang="en-US" sz="1400" dirty="0"/>
          </a:p>
          <a:p>
            <a:r>
              <a:rPr lang="en-US" sz="1400" dirty="0" smtClean="0"/>
              <a:t> I: </a:t>
            </a:r>
            <a:r>
              <a:rPr lang="en-US" sz="1400" dirty="0" err="1" smtClean="0"/>
              <a:t>TouristMap</a:t>
            </a:r>
            <a:endParaRPr lang="en-US" sz="1400" dirty="0"/>
          </a:p>
        </p:txBody>
      </p:sp>
      <p:sp>
        <p:nvSpPr>
          <p:cNvPr id="49" name="Rounded Rectangle 48"/>
          <p:cNvSpPr/>
          <p:nvPr/>
        </p:nvSpPr>
        <p:spPr>
          <a:xfrm>
            <a:off x="899592" y="1397780"/>
            <a:ext cx="4036833" cy="954107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28775" y="1397780"/>
            <a:ext cx="426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HomeCity</a:t>
            </a:r>
            <a:r>
              <a:rPr lang="en-US" sz="1400" dirty="0" smtClean="0"/>
              <a:t>                       I: </a:t>
            </a:r>
            <a:r>
              <a:rPr lang="en-US" sz="1400" dirty="0" err="1" smtClean="0"/>
              <a:t>FlightOriginCity</a:t>
            </a:r>
            <a:endParaRPr lang="en-US" sz="1400" dirty="0"/>
          </a:p>
          <a:p>
            <a:r>
              <a:rPr lang="en-US" sz="1400" dirty="0" smtClean="0"/>
              <a:t>O</a:t>
            </a:r>
            <a:r>
              <a:rPr lang="en-US" sz="1400" dirty="0"/>
              <a:t>: </a:t>
            </a:r>
            <a:r>
              <a:rPr lang="en-US" sz="1400" dirty="0" err="1"/>
              <a:t>ConferenceCity</a:t>
            </a:r>
            <a:r>
              <a:rPr lang="en-US" sz="1400" dirty="0"/>
              <a:t>           </a:t>
            </a:r>
            <a:r>
              <a:rPr lang="en-US" sz="1400" dirty="0" smtClean="0"/>
              <a:t>   </a:t>
            </a:r>
            <a:r>
              <a:rPr lang="en-US" sz="1400" dirty="0"/>
              <a:t>I: </a:t>
            </a:r>
            <a:r>
              <a:rPr lang="en-US" sz="1400" dirty="0" err="1" smtClean="0"/>
              <a:t>FlightDestinationCity</a:t>
            </a:r>
            <a:endParaRPr lang="en-US" sz="1400" dirty="0" smtClean="0"/>
          </a:p>
          <a:p>
            <a:r>
              <a:rPr lang="en-US" sz="1400" dirty="0"/>
              <a:t>O: </a:t>
            </a:r>
            <a:r>
              <a:rPr lang="en-US" sz="1400" dirty="0" err="1"/>
              <a:t>TravelDepartureDate</a:t>
            </a:r>
            <a:r>
              <a:rPr lang="en-US" sz="1400" dirty="0"/>
              <a:t>   </a:t>
            </a:r>
            <a:r>
              <a:rPr lang="en-US" sz="1400" dirty="0" smtClean="0"/>
              <a:t>  I</a:t>
            </a:r>
            <a:r>
              <a:rPr lang="en-US" sz="1400" dirty="0"/>
              <a:t>: </a:t>
            </a:r>
            <a:r>
              <a:rPr lang="en-US" sz="1400" dirty="0" err="1" smtClean="0"/>
              <a:t>FlightDepartureDate</a:t>
            </a:r>
            <a:endParaRPr lang="en-US" sz="1400" dirty="0" smtClean="0"/>
          </a:p>
          <a:p>
            <a:r>
              <a:rPr lang="en-US" sz="1400" dirty="0" smtClean="0"/>
              <a:t>O: </a:t>
            </a:r>
            <a:r>
              <a:rPr lang="en-US" sz="1400" dirty="0" err="1" smtClean="0"/>
              <a:t>TravelReturnDate</a:t>
            </a:r>
            <a:r>
              <a:rPr lang="en-US" sz="1400" dirty="0" smtClean="0"/>
              <a:t>          I: </a:t>
            </a:r>
            <a:r>
              <a:rPr lang="en-US" sz="1400" dirty="0" err="1" smtClean="0"/>
              <a:t>FlightReturnDate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5030314" y="2897990"/>
            <a:ext cx="2020656" cy="936104"/>
          </a:xfrm>
          <a:prstGeom prst="round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30314" y="3065233"/>
            <a:ext cx="19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O: </a:t>
            </a:r>
            <a:r>
              <a:rPr lang="en-US" sz="1400" dirty="0" err="1" smtClean="0"/>
              <a:t>ConferenceCity</a:t>
            </a:r>
            <a:endParaRPr lang="en-US" sz="1400" dirty="0" smtClean="0"/>
          </a:p>
          <a:p>
            <a:r>
              <a:rPr lang="en-US" sz="1400" dirty="0" smtClean="0"/>
              <a:t>I:  </a:t>
            </a:r>
            <a:r>
              <a:rPr lang="en-US" sz="1400" dirty="0" err="1" smtClean="0"/>
              <a:t>BusDestinationCity</a:t>
            </a:r>
            <a:r>
              <a:rPr lang="en-US" sz="1400" dirty="0" smtClean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5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3888" y="4766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OWL: 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5856" y="1052736"/>
            <a:ext cx="201622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Travel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7754" y="1899565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9846" y="190069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85000" y="191683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35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Arrival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95205" y="3113071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Departure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5776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1960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Rural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40152" y="3140968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Urban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95736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From City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912" y="4077072"/>
            <a:ext cx="144016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City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4" idx="2"/>
            <a:endCxn id="5" idx="0"/>
          </p:cNvCxnSpPr>
          <p:nvPr/>
        </p:nvCxnSpPr>
        <p:spPr>
          <a:xfrm>
            <a:off x="4283968" y="83671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2"/>
            <a:endCxn id="6" idx="0"/>
          </p:cNvCxnSpPr>
          <p:nvPr/>
        </p:nvCxnSpPr>
        <p:spPr>
          <a:xfrm flipH="1">
            <a:off x="1403648" y="1412776"/>
            <a:ext cx="2880320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 flipH="1">
            <a:off x="3327834" y="1412776"/>
            <a:ext cx="956134" cy="48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2"/>
            <a:endCxn id="8" idx="0"/>
          </p:cNvCxnSpPr>
          <p:nvPr/>
        </p:nvCxnSpPr>
        <p:spPr>
          <a:xfrm>
            <a:off x="4283968" y="1412776"/>
            <a:ext cx="1080120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2"/>
            <a:endCxn id="9" idx="0"/>
          </p:cNvCxnSpPr>
          <p:nvPr/>
        </p:nvCxnSpPr>
        <p:spPr>
          <a:xfrm>
            <a:off x="4283968" y="1412776"/>
            <a:ext cx="3165958" cy="48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2"/>
            <a:endCxn id="10" idx="0"/>
          </p:cNvCxnSpPr>
          <p:nvPr/>
        </p:nvCxnSpPr>
        <p:spPr>
          <a:xfrm>
            <a:off x="4283968" y="1412776"/>
            <a:ext cx="5221112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  <a:endCxn id="11" idx="0"/>
          </p:cNvCxnSpPr>
          <p:nvPr/>
        </p:nvCxnSpPr>
        <p:spPr>
          <a:xfrm>
            <a:off x="1403648" y="2260732"/>
            <a:ext cx="214788" cy="88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2"/>
            <a:endCxn id="12" idx="0"/>
          </p:cNvCxnSpPr>
          <p:nvPr/>
        </p:nvCxnSpPr>
        <p:spPr>
          <a:xfrm flipH="1">
            <a:off x="-331109" y="2260732"/>
            <a:ext cx="1734757" cy="852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2"/>
            <a:endCxn id="13" idx="0"/>
          </p:cNvCxnSpPr>
          <p:nvPr/>
        </p:nvCxnSpPr>
        <p:spPr>
          <a:xfrm flipH="1">
            <a:off x="3275856" y="2259605"/>
            <a:ext cx="51978" cy="88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2"/>
            <a:endCxn id="16" idx="0"/>
          </p:cNvCxnSpPr>
          <p:nvPr/>
        </p:nvCxnSpPr>
        <p:spPr>
          <a:xfrm flipH="1">
            <a:off x="2915816" y="3501008"/>
            <a:ext cx="3600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3" idx="2"/>
            <a:endCxn id="17" idx="0"/>
          </p:cNvCxnSpPr>
          <p:nvPr/>
        </p:nvCxnSpPr>
        <p:spPr>
          <a:xfrm>
            <a:off x="3275856" y="3501008"/>
            <a:ext cx="122413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8" idx="2"/>
            <a:endCxn id="14" idx="0"/>
          </p:cNvCxnSpPr>
          <p:nvPr/>
        </p:nvCxnSpPr>
        <p:spPr>
          <a:xfrm flipH="1">
            <a:off x="4932040" y="2276872"/>
            <a:ext cx="432048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2"/>
            <a:endCxn id="15" idx="0"/>
          </p:cNvCxnSpPr>
          <p:nvPr/>
        </p:nvCxnSpPr>
        <p:spPr>
          <a:xfrm>
            <a:off x="5364088" y="2276872"/>
            <a:ext cx="1296144" cy="8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665538" y="4555469"/>
            <a:ext cx="2358008" cy="61656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BusDestinationCity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ConferenceCity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FlightDestinationCity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38137" y="2568341"/>
            <a:ext cx="1287454" cy="28013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MappedLocation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03345" y="3930589"/>
            <a:ext cx="1529838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FlightArrivalDate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HotelCheckinDate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BusDepartureDate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1195205" y="3930588"/>
            <a:ext cx="1556382" cy="65181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FlightDepartureDate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TravelDepartureDate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166887" y="4582400"/>
            <a:ext cx="1364947" cy="44360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FlightOriginCity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>
                <a:solidFill>
                  <a:schemeClr val="tx1"/>
                </a:solidFill>
              </a:rPr>
              <a:t>HomeCity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1178" y="2568341"/>
            <a:ext cx="1440160" cy="26192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HotelReservation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72200" y="3668198"/>
            <a:ext cx="1245013" cy="2623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StreetMap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82795" y="3691373"/>
            <a:ext cx="1205880" cy="23581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FarmMap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161661" y="2564903"/>
            <a:ext cx="1001530" cy="283571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TouristMap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-1257640" y="1734692"/>
            <a:ext cx="1725184" cy="97755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FlightReturnDate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HotelCheckoutDate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TravelReturnDate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4346" y="3691634"/>
            <a:ext cx="953742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FlightTicket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>
            <a:stCxn id="60" idx="3"/>
            <a:endCxn id="6" idx="1"/>
          </p:cNvCxnSpPr>
          <p:nvPr/>
        </p:nvCxnSpPr>
        <p:spPr>
          <a:xfrm flipV="1">
            <a:off x="467544" y="2080712"/>
            <a:ext cx="216024" cy="142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0"/>
            <a:endCxn id="12" idx="2"/>
          </p:cNvCxnSpPr>
          <p:nvPr/>
        </p:nvCxnSpPr>
        <p:spPr>
          <a:xfrm flipV="1">
            <a:off x="-417014" y="3473111"/>
            <a:ext cx="85905" cy="4574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0"/>
            <a:endCxn id="7" idx="2"/>
          </p:cNvCxnSpPr>
          <p:nvPr/>
        </p:nvCxnSpPr>
        <p:spPr>
          <a:xfrm flipV="1">
            <a:off x="2581864" y="2259605"/>
            <a:ext cx="745970" cy="3087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0"/>
            <a:endCxn id="8" idx="2"/>
          </p:cNvCxnSpPr>
          <p:nvPr/>
        </p:nvCxnSpPr>
        <p:spPr>
          <a:xfrm flipV="1">
            <a:off x="4662426" y="2276872"/>
            <a:ext cx="701662" cy="2880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0"/>
            <a:endCxn id="9" idx="2"/>
          </p:cNvCxnSpPr>
          <p:nvPr/>
        </p:nvCxnSpPr>
        <p:spPr>
          <a:xfrm flipH="1" flipV="1">
            <a:off x="7449926" y="2260732"/>
            <a:ext cx="291332" cy="307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1" idx="0"/>
            <a:endCxn id="68" idx="2"/>
          </p:cNvCxnSpPr>
          <p:nvPr/>
        </p:nvCxnSpPr>
        <p:spPr>
          <a:xfrm flipV="1">
            <a:off x="10221217" y="3497913"/>
            <a:ext cx="181811" cy="1937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3" idx="0"/>
            <a:endCxn id="11" idx="2"/>
          </p:cNvCxnSpPr>
          <p:nvPr/>
        </p:nvCxnSpPr>
        <p:spPr>
          <a:xfrm flipV="1">
            <a:off x="1268264" y="3501008"/>
            <a:ext cx="350172" cy="429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5" idx="0"/>
            <a:endCxn id="16" idx="2"/>
          </p:cNvCxnSpPr>
          <p:nvPr/>
        </p:nvCxnSpPr>
        <p:spPr>
          <a:xfrm flipV="1">
            <a:off x="2849361" y="4437112"/>
            <a:ext cx="66455" cy="145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1" idx="0"/>
            <a:endCxn id="17" idx="2"/>
          </p:cNvCxnSpPr>
          <p:nvPr/>
        </p:nvCxnSpPr>
        <p:spPr>
          <a:xfrm flipH="1" flipV="1">
            <a:off x="4499992" y="4437112"/>
            <a:ext cx="344550" cy="1183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8" idx="0"/>
            <a:endCxn id="14" idx="2"/>
          </p:cNvCxnSpPr>
          <p:nvPr/>
        </p:nvCxnSpPr>
        <p:spPr>
          <a:xfrm flipH="1" flipV="1">
            <a:off x="4932040" y="3501008"/>
            <a:ext cx="353695" cy="1903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7" idx="0"/>
            <a:endCxn id="15" idx="2"/>
          </p:cNvCxnSpPr>
          <p:nvPr/>
        </p:nvCxnSpPr>
        <p:spPr>
          <a:xfrm flipH="1" flipV="1">
            <a:off x="6660232" y="3501008"/>
            <a:ext cx="334475" cy="167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120584" y="4525703"/>
            <a:ext cx="134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Concept:</a:t>
            </a:r>
          </a:p>
          <a:p>
            <a:r>
              <a:rPr lang="en-US" dirty="0" smtClean="0"/>
              <a:t>Instance: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258436" y="4642272"/>
            <a:ext cx="695923" cy="1898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258437" y="4886388"/>
            <a:ext cx="697844" cy="19270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540552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AirplaneTicket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>
            <a:stCxn id="10" idx="2"/>
            <a:endCxn id="68" idx="0"/>
          </p:cNvCxnSpPr>
          <p:nvPr/>
        </p:nvCxnSpPr>
        <p:spPr>
          <a:xfrm>
            <a:off x="9505080" y="2276872"/>
            <a:ext cx="89794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596336" y="3137873"/>
            <a:ext cx="172495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Bus Ticket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028384" y="3668198"/>
            <a:ext cx="914590" cy="346264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BusTicket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>
            <a:stCxn id="77" idx="0"/>
            <a:endCxn id="75" idx="2"/>
          </p:cNvCxnSpPr>
          <p:nvPr/>
        </p:nvCxnSpPr>
        <p:spPr>
          <a:xfrm flipH="1" flipV="1">
            <a:off x="8458812" y="3497913"/>
            <a:ext cx="26867" cy="17028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5" idx="0"/>
            <a:endCxn id="10" idx="2"/>
          </p:cNvCxnSpPr>
          <p:nvPr/>
        </p:nvCxnSpPr>
        <p:spPr>
          <a:xfrm flipV="1">
            <a:off x="8458812" y="2276872"/>
            <a:ext cx="1046268" cy="86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3995935" y="2752070"/>
            <a:ext cx="6227963" cy="355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242228" y="2761579"/>
            <a:ext cx="3165386" cy="3547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𝑖𝑛𝑝𝑢𝑡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𝑜𝑢𝑝𝑢𝑡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),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𝑁𝐹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𝑄𝑜𝑆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208853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49398" y="3212976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944853" y="4923120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2123728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2555776" y="4610291"/>
            <a:ext cx="809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971600" y="4005064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1403648" y="4610291"/>
            <a:ext cx="9257" cy="312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1403648" y="3645024"/>
            <a:ext cx="57094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1974595" y="3645024"/>
            <a:ext cx="581181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" idx="0"/>
            <a:endCxn id="11" idx="2"/>
          </p:cNvCxnSpPr>
          <p:nvPr/>
        </p:nvCxnSpPr>
        <p:spPr>
          <a:xfrm flipV="1">
            <a:off x="1974595" y="2149438"/>
            <a:ext cx="5117" cy="1063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98276" y="4453368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642687" y="4708392"/>
            <a:ext cx="2609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Particle Swarm Optimization</a:t>
            </a:r>
            <a:endParaRPr lang="en-AU" sz="16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4630385" y="4437112"/>
            <a:ext cx="1507902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Semantic 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6804248" y="5013176"/>
            <a:ext cx="1926579" cy="93610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105546" y="5733256"/>
            <a:ext cx="1698702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>
                <a:solidFill>
                  <a:schemeClr val="tx1"/>
                </a:solidFill>
              </a:rPr>
              <a:t>Fitness </a:t>
            </a:r>
            <a:endParaRPr lang="en-AU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60" name="Flowchart: Data 159"/>
          <p:cNvSpPr/>
          <p:nvPr/>
        </p:nvSpPr>
        <p:spPr>
          <a:xfrm>
            <a:off x="5940152" y="4437112"/>
            <a:ext cx="1504827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 smtClean="0">
                <a:solidFill>
                  <a:schemeClr val="tx1"/>
                </a:solidFill>
              </a:rPr>
              <a:t>QoS</a:t>
            </a:r>
            <a:endParaRPr lang="en-US" sz="11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Aggregation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cxnSp>
        <p:nvCxnSpPr>
          <p:cNvPr id="58" name="Elbow Connector 57"/>
          <p:cNvCxnSpPr>
            <a:stCxn id="10" idx="3"/>
            <a:endCxn id="130" idx="2"/>
          </p:cNvCxnSpPr>
          <p:nvPr/>
        </p:nvCxnSpPr>
        <p:spPr>
          <a:xfrm>
            <a:off x="2699792" y="3429000"/>
            <a:ext cx="2081383" cy="12325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506373" y="3933056"/>
            <a:ext cx="393881" cy="497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588224" y="3727401"/>
            <a:ext cx="467875" cy="709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30" idx="4"/>
          </p:cNvCxnSpPr>
          <p:nvPr/>
        </p:nvCxnSpPr>
        <p:spPr>
          <a:xfrm>
            <a:off x="5384336" y="4885909"/>
            <a:ext cx="0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538121" y="4885909"/>
            <a:ext cx="15352" cy="84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7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4995619" y="2856044"/>
            <a:ext cx="5171171" cy="3036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470647" y="2879647"/>
            <a:ext cx="353884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4664" y="1485090"/>
                <a:ext cx="2468385" cy="766034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683153" y="4942219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-293657" y="3140968"/>
            <a:ext cx="1450394" cy="43204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Semantic Matchmaking 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1475656" y="1573374"/>
            <a:ext cx="1008112" cy="576064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Select Relevant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3" name="Can 12"/>
          <p:cNvSpPr/>
          <p:nvPr/>
        </p:nvSpPr>
        <p:spPr>
          <a:xfrm>
            <a:off x="-756592" y="4908507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71445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8" idx="1"/>
            <a:endCxn id="15" idx="2"/>
          </p:cNvCxnSpPr>
          <p:nvPr/>
        </p:nvCxnSpPr>
        <p:spPr>
          <a:xfrm flipH="1" flipV="1">
            <a:off x="1146503" y="4538283"/>
            <a:ext cx="4702" cy="40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Document 22"/>
          <p:cNvSpPr/>
          <p:nvPr/>
        </p:nvSpPr>
        <p:spPr>
          <a:xfrm>
            <a:off x="-725705" y="3933056"/>
            <a:ext cx="864096" cy="648072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1"/>
            <a:endCxn id="23" idx="2"/>
          </p:cNvCxnSpPr>
          <p:nvPr/>
        </p:nvCxnSpPr>
        <p:spPr>
          <a:xfrm flipH="1" flipV="1">
            <a:off x="-293657" y="4538283"/>
            <a:ext cx="5117" cy="3702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Document 58"/>
          <p:cNvSpPr/>
          <p:nvPr/>
        </p:nvSpPr>
        <p:spPr>
          <a:xfrm>
            <a:off x="3275856" y="1340768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0" name="Rectangle 59"/>
          <p:cNvSpPr/>
          <p:nvPr/>
        </p:nvSpPr>
        <p:spPr>
          <a:xfrm>
            <a:off x="3236086" y="2365152"/>
            <a:ext cx="2216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Shrunken service repository</a:t>
            </a:r>
            <a:endParaRPr lang="en-AU" sz="1400" dirty="0"/>
          </a:p>
        </p:txBody>
      </p:sp>
      <p:cxnSp>
        <p:nvCxnSpPr>
          <p:cNvPr id="62" name="Straight Arrow Connector 61"/>
          <p:cNvCxnSpPr>
            <a:stCxn id="11" idx="3"/>
            <a:endCxn id="59" idx="1"/>
          </p:cNvCxnSpPr>
          <p:nvPr/>
        </p:nvCxnSpPr>
        <p:spPr>
          <a:xfrm flipV="1">
            <a:off x="2483768" y="1854697"/>
            <a:ext cx="792088" cy="6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604448" y="2763381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/>
          <p:cNvCxnSpPr>
            <a:stCxn id="23" idx="0"/>
            <a:endCxn id="10" idx="2"/>
          </p:cNvCxnSpPr>
          <p:nvPr/>
        </p:nvCxnSpPr>
        <p:spPr>
          <a:xfrm flipV="1">
            <a:off x="-293657" y="3573016"/>
            <a:ext cx="725197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5" idx="0"/>
            <a:endCxn id="10" idx="2"/>
          </p:cNvCxnSpPr>
          <p:nvPr/>
        </p:nvCxnSpPr>
        <p:spPr>
          <a:xfrm flipH="1" flipV="1">
            <a:off x="431540" y="3573016"/>
            <a:ext cx="714963" cy="3600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Connector 80"/>
          <p:cNvSpPr/>
          <p:nvPr/>
        </p:nvSpPr>
        <p:spPr>
          <a:xfrm>
            <a:off x="4214070" y="194011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436647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3998046" y="186810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4087440" y="165208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349399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3565998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4231456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3727400" y="172409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3367360" y="143605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387141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3638006" y="150806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3782022" y="20121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5641886" y="1635148"/>
            <a:ext cx="1450394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Composite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59" idx="3"/>
            <a:endCxn id="94" idx="1"/>
          </p:cNvCxnSpPr>
          <p:nvPr/>
        </p:nvCxnSpPr>
        <p:spPr>
          <a:xfrm flipV="1">
            <a:off x="4710899" y="1851172"/>
            <a:ext cx="930987" cy="3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644710" y="2953370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TextBox 98"/>
          <p:cNvSpPr txBox="1"/>
          <p:nvPr/>
        </p:nvSpPr>
        <p:spPr>
          <a:xfrm>
            <a:off x="8644710" y="270892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100" name="Flowchart: Connector 99"/>
          <p:cNvSpPr/>
          <p:nvPr/>
        </p:nvSpPr>
        <p:spPr>
          <a:xfrm>
            <a:off x="869580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929213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9145237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9915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9709475" y="30597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9507948" y="305792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242613" y="2905670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11" name="Flowchart: Document 110"/>
          <p:cNvSpPr/>
          <p:nvPr/>
        </p:nvSpPr>
        <p:spPr>
          <a:xfrm>
            <a:off x="5616845" y="2905199"/>
            <a:ext cx="1547443" cy="102785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Flowchart: Connector 111"/>
          <p:cNvSpPr/>
          <p:nvPr/>
        </p:nvSpPr>
        <p:spPr>
          <a:xfrm>
            <a:off x="5688853" y="321372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6984997" y="320826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5904877" y="29922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6108632" y="342974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6595302" y="306425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6768973" y="33522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2" idx="0"/>
            <a:endCxn id="114" idx="3"/>
          </p:cNvCxnSpPr>
          <p:nvPr/>
        </p:nvCxnSpPr>
        <p:spPr>
          <a:xfrm flipV="1">
            <a:off x="5769554" y="311516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12" idx="5"/>
            <a:endCxn id="115" idx="2"/>
          </p:cNvCxnSpPr>
          <p:nvPr/>
        </p:nvCxnSpPr>
        <p:spPr>
          <a:xfrm>
            <a:off x="5826618" y="3336646"/>
            <a:ext cx="282014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14" idx="6"/>
          </p:cNvCxnSpPr>
          <p:nvPr/>
        </p:nvCxnSpPr>
        <p:spPr>
          <a:xfrm flipV="1">
            <a:off x="6066279" y="305879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38" idx="1"/>
            <a:endCxn id="116" idx="2"/>
          </p:cNvCxnSpPr>
          <p:nvPr/>
        </p:nvCxnSpPr>
        <p:spPr>
          <a:xfrm>
            <a:off x="6480941" y="3104902"/>
            <a:ext cx="114361" cy="3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16" idx="5"/>
            <a:endCxn id="113" idx="1"/>
          </p:cNvCxnSpPr>
          <p:nvPr/>
        </p:nvCxnSpPr>
        <p:spPr>
          <a:xfrm>
            <a:off x="6733067" y="3187176"/>
            <a:ext cx="275567" cy="4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7" idx="6"/>
            <a:endCxn id="113" idx="3"/>
          </p:cNvCxnSpPr>
          <p:nvPr/>
        </p:nvCxnSpPr>
        <p:spPr>
          <a:xfrm flipV="1">
            <a:off x="6930375" y="333119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endCxn id="117" idx="2"/>
          </p:cNvCxnSpPr>
          <p:nvPr/>
        </p:nvCxnSpPr>
        <p:spPr>
          <a:xfrm flipV="1">
            <a:off x="6552949" y="342429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 rot="10800000">
            <a:off x="6264917" y="29202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39" name="TextBox 138"/>
          <p:cNvSpPr txBox="1"/>
          <p:nvPr/>
        </p:nvSpPr>
        <p:spPr>
          <a:xfrm rot="10800000">
            <a:off x="6269876" y="338694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44" name="Flowchart: Document 143"/>
          <p:cNvSpPr/>
          <p:nvPr/>
        </p:nvSpPr>
        <p:spPr>
          <a:xfrm>
            <a:off x="8641181" y="1340768"/>
            <a:ext cx="15474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8676456" y="177356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9972600" y="176810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8892480" y="155208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9036496" y="19895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9595174" y="155753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9756576" y="19121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8757157" y="1675009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8814221" y="1896486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9053882" y="1618638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9468544" y="1624092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9732939" y="1680462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9917978" y="1891033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9540552" y="1984132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9252520" y="148007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9257479" y="1946783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174" name="Straight Arrow Connector 173"/>
          <p:cNvCxnSpPr>
            <a:stCxn id="4" idx="3"/>
            <a:endCxn id="11" idx="1"/>
          </p:cNvCxnSpPr>
          <p:nvPr/>
        </p:nvCxnSpPr>
        <p:spPr>
          <a:xfrm flipV="1">
            <a:off x="1063721" y="1861406"/>
            <a:ext cx="411935" cy="6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1" idx="2"/>
          </p:cNvCxnSpPr>
          <p:nvPr/>
        </p:nvCxnSpPr>
        <p:spPr>
          <a:xfrm flipV="1">
            <a:off x="1973879" y="2149438"/>
            <a:ext cx="5833" cy="716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16200000">
            <a:off x="-2070258" y="4456138"/>
            <a:ext cx="2132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Semantic Matchmaking</a:t>
            </a:r>
            <a:endParaRPr lang="en-AU" sz="1600" dirty="0"/>
          </a:p>
        </p:txBody>
      </p:sp>
      <p:sp>
        <p:nvSpPr>
          <p:cNvPr id="201" name="TextBox 200"/>
          <p:cNvSpPr txBox="1"/>
          <p:nvPr/>
        </p:nvSpPr>
        <p:spPr>
          <a:xfrm rot="5400000">
            <a:off x="8916270" y="4490739"/>
            <a:ext cx="2311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Particle Swarm Optimization</a:t>
            </a:r>
            <a:endParaRPr lang="en-AU" sz="1400" b="1" dirty="0"/>
          </a:p>
        </p:txBody>
      </p:sp>
      <p:sp>
        <p:nvSpPr>
          <p:cNvPr id="207" name="Rounded Rectangle 206"/>
          <p:cNvSpPr/>
          <p:nvPr/>
        </p:nvSpPr>
        <p:spPr>
          <a:xfrm>
            <a:off x="7921101" y="4430598"/>
            <a:ext cx="1619451" cy="582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8" name="Rounded Rectangle 207"/>
          <p:cNvSpPr/>
          <p:nvPr/>
        </p:nvSpPr>
        <p:spPr>
          <a:xfrm>
            <a:off x="7996638" y="462058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9" name="TextBox 208"/>
          <p:cNvSpPr txBox="1"/>
          <p:nvPr/>
        </p:nvSpPr>
        <p:spPr>
          <a:xfrm>
            <a:off x="7996638" y="4376137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Swarm</a:t>
            </a:r>
            <a:endParaRPr lang="en-AU" sz="1200" b="1" dirty="0"/>
          </a:p>
        </p:txBody>
      </p:sp>
      <p:sp>
        <p:nvSpPr>
          <p:cNvPr id="210" name="Flowchart: Connector 209"/>
          <p:cNvSpPr/>
          <p:nvPr/>
        </p:nvSpPr>
        <p:spPr>
          <a:xfrm>
            <a:off x="804773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1" name="Flowchart: Connector 210"/>
          <p:cNvSpPr/>
          <p:nvPr/>
        </p:nvSpPr>
        <p:spPr>
          <a:xfrm>
            <a:off x="8281141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2" name="Flowchart: Connector 211"/>
          <p:cNvSpPr/>
          <p:nvPr/>
        </p:nvSpPr>
        <p:spPr>
          <a:xfrm>
            <a:off x="8497165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3" name="Flowchart: Connector 212"/>
          <p:cNvSpPr/>
          <p:nvPr/>
        </p:nvSpPr>
        <p:spPr>
          <a:xfrm>
            <a:off x="9267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4" name="Flowchart: Connector 213"/>
          <p:cNvSpPr/>
          <p:nvPr/>
        </p:nvSpPr>
        <p:spPr>
          <a:xfrm>
            <a:off x="9061403" y="472700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5" name="Flowchart: Connector 214"/>
          <p:cNvSpPr/>
          <p:nvPr/>
        </p:nvSpPr>
        <p:spPr>
          <a:xfrm>
            <a:off x="8859876" y="472514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8594541" y="4572887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cxnSp>
        <p:nvCxnSpPr>
          <p:cNvPr id="28" name="Straight Arrow Connector 27"/>
          <p:cNvCxnSpPr>
            <a:stCxn id="94" idx="2"/>
            <a:endCxn id="138" idx="2"/>
          </p:cNvCxnSpPr>
          <p:nvPr/>
        </p:nvCxnSpPr>
        <p:spPr>
          <a:xfrm>
            <a:off x="6367083" y="2067196"/>
            <a:ext cx="5846" cy="853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Data 129"/>
          <p:cNvSpPr/>
          <p:nvPr/>
        </p:nvSpPr>
        <p:spPr>
          <a:xfrm>
            <a:off x="5493337" y="4261045"/>
            <a:ext cx="1829974" cy="44879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b="1" dirty="0" smtClean="0">
                <a:solidFill>
                  <a:schemeClr val="tx1"/>
                </a:solidFill>
              </a:rPr>
              <a:t>Comprehensive Quality Model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252" name="Elbow Connector 251"/>
          <p:cNvCxnSpPr>
            <a:stCxn id="119" idx="3"/>
            <a:endCxn id="207" idx="2"/>
          </p:cNvCxnSpPr>
          <p:nvPr/>
        </p:nvCxnSpPr>
        <p:spPr>
          <a:xfrm flipV="1">
            <a:off x="7137877" y="5013176"/>
            <a:ext cx="1592950" cy="44899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Elbow Connector 253"/>
          <p:cNvCxnSpPr>
            <a:stCxn id="207" idx="0"/>
            <a:endCxn id="111" idx="3"/>
          </p:cNvCxnSpPr>
          <p:nvPr/>
        </p:nvCxnSpPr>
        <p:spPr>
          <a:xfrm rot="16200000" flipV="1">
            <a:off x="7441823" y="3141593"/>
            <a:ext cx="1011470" cy="156653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82430" y="3284984"/>
            <a:ext cx="1162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Best Location</a:t>
            </a:r>
            <a:endParaRPr lang="en-NZ" sz="14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5687483" y="5246151"/>
            <a:ext cx="1450394" cy="432048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Calculate Fitness </a:t>
            </a:r>
          </a:p>
          <a:p>
            <a:pPr algn="ctr"/>
            <a:r>
              <a:rPr lang="en-AU" sz="1200" b="1" dirty="0" smtClean="0">
                <a:solidFill>
                  <a:schemeClr val="tx1"/>
                </a:solidFill>
              </a:rPr>
              <a:t>Function</a:t>
            </a:r>
            <a:endParaRPr lang="en-AU" sz="12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111" idx="2"/>
            <a:endCxn id="130" idx="1"/>
          </p:cNvCxnSpPr>
          <p:nvPr/>
        </p:nvCxnSpPr>
        <p:spPr>
          <a:xfrm>
            <a:off x="6390567" y="3865103"/>
            <a:ext cx="17757" cy="395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3" idx="0"/>
            <a:endCxn id="159" idx="0"/>
          </p:cNvCxnSpPr>
          <p:nvPr/>
        </p:nvCxnSpPr>
        <p:spPr>
          <a:xfrm flipH="1" flipV="1">
            <a:off x="9395927" y="2316115"/>
            <a:ext cx="18247" cy="447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381878" y="1139019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Step1</a:t>
            </a:r>
            <a:endParaRPr lang="en-US" sz="12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476372" y="113363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Step2</a:t>
            </a:r>
            <a:endParaRPr lang="en-US" sz="1200" dirty="0"/>
          </a:p>
        </p:txBody>
      </p:sp>
      <p:sp>
        <p:nvSpPr>
          <p:cNvPr id="120" name="TextBox 119"/>
          <p:cNvSpPr txBox="1"/>
          <p:nvPr/>
        </p:nvSpPr>
        <p:spPr>
          <a:xfrm>
            <a:off x="6012876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Step3</a:t>
            </a:r>
            <a:endParaRPr lang="en-US" sz="12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84368" y="2915652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Step4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875429" y="1204354"/>
            <a:ext cx="54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Step5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434644" y="2869498"/>
            <a:ext cx="2279396" cy="3025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5" name="Flowchart: Connector 108"/>
          <p:cNvSpPr/>
          <p:nvPr/>
        </p:nvSpPr>
        <p:spPr>
          <a:xfrm>
            <a:off x="3716846" y="306896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6" name="Flowchart: Connector 108"/>
          <p:cNvSpPr/>
          <p:nvPr/>
        </p:nvSpPr>
        <p:spPr>
          <a:xfrm>
            <a:off x="3068774" y="3429000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28" name="Flowchart: Connector 108"/>
          <p:cNvSpPr/>
          <p:nvPr/>
        </p:nvSpPr>
        <p:spPr>
          <a:xfrm>
            <a:off x="422090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2" name="Flowchart: Connector 108"/>
          <p:cNvSpPr/>
          <p:nvPr/>
        </p:nvSpPr>
        <p:spPr>
          <a:xfrm>
            <a:off x="3860862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4" name="Flowchart: Connector 108"/>
          <p:cNvSpPr/>
          <p:nvPr/>
        </p:nvSpPr>
        <p:spPr>
          <a:xfrm>
            <a:off x="3491880" y="34483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1478764" y="4262142"/>
            <a:ext cx="22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Ontology-based Index Cache</a:t>
            </a:r>
            <a:endParaRPr lang="en-AU" sz="1400" dirty="0"/>
          </a:p>
        </p:txBody>
      </p:sp>
      <p:cxnSp>
        <p:nvCxnSpPr>
          <p:cNvPr id="18" name="Straight Connector 17"/>
          <p:cNvCxnSpPr>
            <a:stCxn id="125" idx="4"/>
          </p:cNvCxnSpPr>
          <p:nvPr/>
        </p:nvCxnSpPr>
        <p:spPr>
          <a:xfrm flipH="1">
            <a:off x="3208965" y="3265620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5" idx="4"/>
            <a:endCxn id="134" idx="0"/>
          </p:cNvCxnSpPr>
          <p:nvPr/>
        </p:nvCxnSpPr>
        <p:spPr>
          <a:xfrm flipH="1">
            <a:off x="3595421" y="3265620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5" idx="4"/>
            <a:endCxn id="132" idx="0"/>
          </p:cNvCxnSpPr>
          <p:nvPr/>
        </p:nvCxnSpPr>
        <p:spPr>
          <a:xfrm>
            <a:off x="3820387" y="3265620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5" idx="4"/>
            <a:endCxn id="128" idx="0"/>
          </p:cNvCxnSpPr>
          <p:nvPr/>
        </p:nvCxnSpPr>
        <p:spPr>
          <a:xfrm>
            <a:off x="3820387" y="3265620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93633" y="3645024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915163" y="3632855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25682" y="3645604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139952" y="3645604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684230" y="298309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491131" y="338694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38399" y="300401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5773535" y="330711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6876256" y="331140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5620111" y="315708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6048779" y="3371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846955" y="293724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540680" y="300829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6920048" y="3155906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8651779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8885097" y="29936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9101770" y="299720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9453325" y="29937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9663153" y="299415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9863304" y="299361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8609698" y="17168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8976027" y="19307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8834512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9535633" y="150091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9688979" y="185985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9913233" y="170538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8649145" y="1549657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8738286" y="18598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8979145" y="140296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9461216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9366496" y="1410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9741091" y="1539439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9857260" y="1847615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7997227" y="466151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8236353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8453698" y="466236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8810260" y="466634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9014168" y="467347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02" name="TextBox 201"/>
          <p:cNvSpPr txBox="1"/>
          <p:nvPr/>
        </p:nvSpPr>
        <p:spPr>
          <a:xfrm>
            <a:off x="9223973" y="46681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56" name="Rectangle 55"/>
          <p:cNvSpPr/>
          <p:nvPr/>
        </p:nvSpPr>
        <p:spPr>
          <a:xfrm>
            <a:off x="3507593" y="3044170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04" name="Rectangle 203"/>
          <p:cNvSpPr/>
          <p:nvPr/>
        </p:nvSpPr>
        <p:spPr>
          <a:xfrm>
            <a:off x="2856389" y="3408230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5" name="Rectangle 204"/>
          <p:cNvSpPr/>
          <p:nvPr/>
        </p:nvSpPr>
        <p:spPr>
          <a:xfrm>
            <a:off x="3289181" y="3428238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06" name="Rectangle 205"/>
          <p:cNvSpPr/>
          <p:nvPr/>
        </p:nvSpPr>
        <p:spPr>
          <a:xfrm>
            <a:off x="3643503" y="3447091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7" name="Rectangle 216"/>
          <p:cNvSpPr/>
          <p:nvPr/>
        </p:nvSpPr>
        <p:spPr>
          <a:xfrm>
            <a:off x="4009133" y="3446071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18" name="Flowchart: Connector 108"/>
          <p:cNvSpPr/>
          <p:nvPr/>
        </p:nvSpPr>
        <p:spPr>
          <a:xfrm>
            <a:off x="3716846" y="513476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19" name="Flowchart: Connector 108"/>
          <p:cNvSpPr/>
          <p:nvPr/>
        </p:nvSpPr>
        <p:spPr>
          <a:xfrm>
            <a:off x="3068774" y="5494804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0" name="Flowchart: Connector 108"/>
          <p:cNvSpPr/>
          <p:nvPr/>
        </p:nvSpPr>
        <p:spPr>
          <a:xfrm>
            <a:off x="422090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1" name="Flowchart: Connector 108"/>
          <p:cNvSpPr/>
          <p:nvPr/>
        </p:nvSpPr>
        <p:spPr>
          <a:xfrm>
            <a:off x="3860862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22" name="Flowchart: Connector 108"/>
          <p:cNvSpPr/>
          <p:nvPr/>
        </p:nvSpPr>
        <p:spPr>
          <a:xfrm>
            <a:off x="3491880" y="551416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H="1">
            <a:off x="3208965" y="5331424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3595421" y="5331424"/>
            <a:ext cx="22496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3820387" y="5331424"/>
            <a:ext cx="14401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820387" y="5331424"/>
            <a:ext cx="504056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/>
          <p:cNvSpPr txBox="1"/>
          <p:nvPr/>
        </p:nvSpPr>
        <p:spPr>
          <a:xfrm>
            <a:off x="3293633" y="5710828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28" name="TextBox 227"/>
          <p:cNvSpPr txBox="1"/>
          <p:nvPr/>
        </p:nvSpPr>
        <p:spPr>
          <a:xfrm>
            <a:off x="2915162" y="5698659"/>
            <a:ext cx="504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Plugin1</a:t>
            </a:r>
            <a:endParaRPr lang="en-US" sz="8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725682" y="5711408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Plugin3</a:t>
            </a:r>
            <a:endParaRPr lang="en-US" sz="800" dirty="0"/>
          </a:p>
        </p:txBody>
      </p:sp>
      <p:sp>
        <p:nvSpPr>
          <p:cNvPr id="230" name="TextBox 229"/>
          <p:cNvSpPr txBox="1"/>
          <p:nvPr/>
        </p:nvSpPr>
        <p:spPr>
          <a:xfrm>
            <a:off x="4139952" y="5711408"/>
            <a:ext cx="604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Subs1</a:t>
            </a:r>
            <a:endParaRPr lang="en-US" sz="800" dirty="0"/>
          </a:p>
        </p:txBody>
      </p:sp>
      <p:sp>
        <p:nvSpPr>
          <p:cNvPr id="231" name="Rectangle 230"/>
          <p:cNvSpPr/>
          <p:nvPr/>
        </p:nvSpPr>
        <p:spPr>
          <a:xfrm>
            <a:off x="3507593" y="5109974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32" name="Rectangle 231"/>
          <p:cNvSpPr/>
          <p:nvPr/>
        </p:nvSpPr>
        <p:spPr>
          <a:xfrm>
            <a:off x="2856389" y="5474034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3" name="Rectangle 232"/>
          <p:cNvSpPr/>
          <p:nvPr/>
        </p:nvSpPr>
        <p:spPr>
          <a:xfrm>
            <a:off x="3289181" y="5494042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4" name="Rectangle 233"/>
          <p:cNvSpPr/>
          <p:nvPr/>
        </p:nvSpPr>
        <p:spPr>
          <a:xfrm>
            <a:off x="3643503" y="5512895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5" name="Rectangle 234"/>
          <p:cNvSpPr/>
          <p:nvPr/>
        </p:nvSpPr>
        <p:spPr>
          <a:xfrm>
            <a:off x="4009133" y="5511875"/>
            <a:ext cx="2683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36" name="Flowchart: Connector 108"/>
          <p:cNvSpPr/>
          <p:nvPr/>
        </p:nvSpPr>
        <p:spPr>
          <a:xfrm>
            <a:off x="3704265" y="424587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7" name="Flowchart: Connector 108"/>
          <p:cNvSpPr/>
          <p:nvPr/>
        </p:nvSpPr>
        <p:spPr>
          <a:xfrm>
            <a:off x="3056193" y="4605918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39" name="Flowchart: Connector 108"/>
          <p:cNvSpPr/>
          <p:nvPr/>
        </p:nvSpPr>
        <p:spPr>
          <a:xfrm>
            <a:off x="4148894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40" name="Flowchart: Connector 108"/>
          <p:cNvSpPr/>
          <p:nvPr/>
        </p:nvSpPr>
        <p:spPr>
          <a:xfrm>
            <a:off x="3644838" y="4625282"/>
            <a:ext cx="207082" cy="19666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C</a:t>
            </a:r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 flipH="1">
            <a:off x="3196384" y="4442538"/>
            <a:ext cx="611422" cy="164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40" idx="0"/>
          </p:cNvCxnSpPr>
          <p:nvPr/>
        </p:nvCxnSpPr>
        <p:spPr>
          <a:xfrm flipH="1">
            <a:off x="3748379" y="4442538"/>
            <a:ext cx="59427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endCxn id="239" idx="0"/>
          </p:cNvCxnSpPr>
          <p:nvPr/>
        </p:nvCxnSpPr>
        <p:spPr>
          <a:xfrm>
            <a:off x="3807806" y="4442538"/>
            <a:ext cx="444629" cy="1827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3469183" y="4821942"/>
            <a:ext cx="526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Plugin1</a:t>
            </a:r>
            <a:endParaRPr lang="en-US" sz="800" dirty="0"/>
          </a:p>
        </p:txBody>
      </p:sp>
      <p:sp>
        <p:nvSpPr>
          <p:cNvPr id="246" name="TextBox 245"/>
          <p:cNvSpPr txBox="1"/>
          <p:nvPr/>
        </p:nvSpPr>
        <p:spPr>
          <a:xfrm>
            <a:off x="2902582" y="4809773"/>
            <a:ext cx="41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Exact</a:t>
            </a:r>
            <a:endParaRPr lang="en-US" sz="800" dirty="0"/>
          </a:p>
        </p:txBody>
      </p:sp>
      <p:sp>
        <p:nvSpPr>
          <p:cNvPr id="247" name="TextBox 246"/>
          <p:cNvSpPr txBox="1"/>
          <p:nvPr/>
        </p:nvSpPr>
        <p:spPr>
          <a:xfrm>
            <a:off x="4003220" y="4822522"/>
            <a:ext cx="64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/>
              <a:t>Plugin2</a:t>
            </a:r>
            <a:endParaRPr lang="en-US" sz="800" dirty="0"/>
          </a:p>
        </p:txBody>
      </p:sp>
      <p:sp>
        <p:nvSpPr>
          <p:cNvPr id="249" name="Rectangle 248"/>
          <p:cNvSpPr/>
          <p:nvPr/>
        </p:nvSpPr>
        <p:spPr>
          <a:xfrm>
            <a:off x="3495012" y="4221088"/>
            <a:ext cx="23346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smtClean="0"/>
              <a:t>I</a:t>
            </a:r>
            <a:r>
              <a:rPr lang="en-AU" altLang="zh-CN" sz="900" dirty="0" smtClean="0"/>
              <a:t>.</a:t>
            </a:r>
            <a:endParaRPr lang="en-US" sz="900" dirty="0"/>
          </a:p>
        </p:txBody>
      </p:sp>
      <p:sp>
        <p:nvSpPr>
          <p:cNvPr id="250" name="Rectangle 249"/>
          <p:cNvSpPr/>
          <p:nvPr/>
        </p:nvSpPr>
        <p:spPr>
          <a:xfrm>
            <a:off x="2843808" y="4585148"/>
            <a:ext cx="2651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1" name="Rectangle 250"/>
          <p:cNvSpPr/>
          <p:nvPr/>
        </p:nvSpPr>
        <p:spPr>
          <a:xfrm>
            <a:off x="3419872" y="4605156"/>
            <a:ext cx="3062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253" name="Rectangle 252"/>
          <p:cNvSpPr/>
          <p:nvPr/>
        </p:nvSpPr>
        <p:spPr>
          <a:xfrm>
            <a:off x="3923928" y="4624009"/>
            <a:ext cx="2804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smtClean="0"/>
              <a:t>O.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3688157" y="38873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3684609" y="400506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93129" y="41350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1" idx="3"/>
          </p:cNvCxnSpPr>
          <p:nvPr/>
        </p:nvCxnSpPr>
        <p:spPr>
          <a:xfrm>
            <a:off x="2483768" y="1861406"/>
            <a:ext cx="337347" cy="9946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Up Arrow 30"/>
          <p:cNvSpPr/>
          <p:nvPr/>
        </p:nvSpPr>
        <p:spPr>
          <a:xfrm rot="5400000">
            <a:off x="4741390" y="294602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8" name="Up Arrow 237"/>
          <p:cNvSpPr/>
          <p:nvPr/>
        </p:nvSpPr>
        <p:spPr>
          <a:xfrm rot="5400000">
            <a:off x="4713511" y="4379044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9" name="Up Arrow 258"/>
          <p:cNvSpPr/>
          <p:nvPr/>
        </p:nvSpPr>
        <p:spPr>
          <a:xfrm rot="5400000">
            <a:off x="1842132" y="2999458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0" name="Up Arrow 259"/>
          <p:cNvSpPr/>
          <p:nvPr/>
        </p:nvSpPr>
        <p:spPr>
          <a:xfrm rot="5400000">
            <a:off x="1846414" y="4340592"/>
            <a:ext cx="409180" cy="83621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/>
          <p:cNvCxnSpPr>
            <a:stCxn id="130" idx="4"/>
            <a:endCxn id="119" idx="0"/>
          </p:cNvCxnSpPr>
          <p:nvPr/>
        </p:nvCxnSpPr>
        <p:spPr>
          <a:xfrm>
            <a:off x="6408324" y="4709842"/>
            <a:ext cx="4356" cy="536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88135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X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251411" y="3100463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065830" y="3501008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4175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4957777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728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522015" y="30094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32048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047606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697637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4906763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26586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475693" y="2943815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675844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852617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1" name="Rounded Rectangle 320"/>
          <p:cNvSpPr/>
          <p:nvPr/>
        </p:nvSpPr>
        <p:spPr>
          <a:xfrm>
            <a:off x="6989992" y="3142403"/>
            <a:ext cx="1508639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99564" y="364562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vectors 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5974825" y="382998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8478564" y="3074923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4" name="TextBox 343"/>
          <p:cNvSpPr txBox="1"/>
          <p:nvPr/>
        </p:nvSpPr>
        <p:spPr>
          <a:xfrm>
            <a:off x="6959523" y="2901943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5265558" y="4914725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4941053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711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505291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303764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038429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80241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897586" y="467060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254148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458056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667861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269" name="Rounded Rectangle 268"/>
          <p:cNvSpPr/>
          <p:nvPr/>
        </p:nvSpPr>
        <p:spPr>
          <a:xfrm>
            <a:off x="4407178" y="3871846"/>
            <a:ext cx="1508639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4951325" y="4918903"/>
            <a:ext cx="409180" cy="40711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4929465" y="411922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4896327" y="3200817"/>
            <a:ext cx="402273" cy="36737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742884" y="321508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0.3   0.2  1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0.6   0.4  0.9 </a:t>
            </a:r>
            <a:endParaRPr lang="en-US" sz="800" i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4139952" y="3933056"/>
            <a:ext cx="19445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/>
              <a:t>0.7   0.9  1   </a:t>
            </a:r>
            <a:r>
              <a:rPr lang="mr-IN" sz="800" i="1" dirty="0" smtClean="0"/>
              <a:t>…</a:t>
            </a:r>
            <a:r>
              <a:rPr lang="en-AU" sz="800" i="1" dirty="0"/>
              <a:t> </a:t>
            </a:r>
            <a:r>
              <a:rPr lang="en-AU" sz="800" i="1" dirty="0" smtClean="0"/>
              <a:t> </a:t>
            </a:r>
            <a:r>
              <a:rPr lang="en-US" sz="800" i="1" dirty="0" smtClean="0"/>
              <a:t>0.5   0.2  0.1 </a:t>
            </a:r>
            <a:endParaRPr lang="en-US" sz="8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276849"/>
              </p:ext>
            </p:extLst>
          </p:nvPr>
        </p:nvGraphicFramePr>
        <p:xfrm>
          <a:off x="3728628" y="1440985"/>
          <a:ext cx="2269694" cy="2135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242"/>
                <a:gridCol w="324242"/>
                <a:gridCol w="324242"/>
                <a:gridCol w="324242"/>
                <a:gridCol w="324242"/>
                <a:gridCol w="324242"/>
                <a:gridCol w="324242"/>
              </a:tblGrid>
              <a:tr h="213558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0.7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0.9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1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800" b="1" dirty="0" smtClean="0"/>
                        <a:t>…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0.5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0.2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0.1</a:t>
                      </a:r>
                      <a:endParaRPr lang="en-US" sz="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0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>
          <a:xfrm>
            <a:off x="4158955" y="2681301"/>
            <a:ext cx="2469437" cy="3628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1" name="Rectangle 100"/>
          <p:cNvSpPr/>
          <p:nvPr/>
        </p:nvSpPr>
        <p:spPr>
          <a:xfrm>
            <a:off x="6769931" y="2686570"/>
            <a:ext cx="2385399" cy="3622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-1548680" y="3379261"/>
            <a:ext cx="1392040" cy="2930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Document 3"/>
              <p:cNvSpPr/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𝐶𝑜𝑚𝑝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AU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Flowchart: Documen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8680" y="2708920"/>
                <a:ext cx="1388201" cy="569155"/>
              </a:xfrm>
              <a:prstGeom prst="flowChartDocumen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n 7"/>
          <p:cNvSpPr/>
          <p:nvPr/>
        </p:nvSpPr>
        <p:spPr>
          <a:xfrm>
            <a:off x="-1301290" y="37156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Repository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-1301290" y="4913744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201" name="TextBox 200"/>
          <p:cNvSpPr txBox="1"/>
          <p:nvPr/>
        </p:nvSpPr>
        <p:spPr>
          <a:xfrm rot="5400000">
            <a:off x="7650744" y="4294051"/>
            <a:ext cx="2720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Particle Swarm Optimization </a:t>
            </a:r>
            <a:r>
              <a:rPr lang="en-US" sz="1100" dirty="0" smtClean="0"/>
              <a:t>ALG.1</a:t>
            </a:r>
            <a:endParaRPr lang="en-AU" sz="1100" dirty="0"/>
          </a:p>
        </p:txBody>
      </p:sp>
      <p:sp>
        <p:nvSpPr>
          <p:cNvPr id="119" name="Flowchart: Alternate Process 118"/>
          <p:cNvSpPr/>
          <p:nvPr/>
        </p:nvSpPr>
        <p:spPr>
          <a:xfrm>
            <a:off x="7189901" y="4417382"/>
            <a:ext cx="85484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Calculate </a:t>
            </a:r>
          </a:p>
          <a:p>
            <a:pPr algn="ctr"/>
            <a:r>
              <a:rPr lang="en-AU" sz="1200" dirty="0" smtClean="0">
                <a:solidFill>
                  <a:schemeClr val="tx1"/>
                </a:solidFill>
              </a:rPr>
              <a:t>Fitness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88065" y="2008346"/>
            <a:ext cx="130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1.</a:t>
            </a:r>
          </a:p>
          <a:p>
            <a:pPr algn="ctr"/>
            <a:r>
              <a:rPr lang="en-US" sz="1200" b="1" dirty="0" smtClean="0"/>
              <a:t>Composition Task</a:t>
            </a:r>
            <a:endParaRPr lang="en-US" sz="1200" b="1" dirty="0"/>
          </a:p>
        </p:txBody>
      </p:sp>
      <p:sp>
        <p:nvSpPr>
          <p:cNvPr id="255" name="Rectangle 254"/>
          <p:cNvSpPr/>
          <p:nvPr/>
        </p:nvSpPr>
        <p:spPr>
          <a:xfrm>
            <a:off x="150005" y="2684650"/>
            <a:ext cx="3642957" cy="362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6" name="TextBox 135"/>
          <p:cNvSpPr txBox="1"/>
          <p:nvPr/>
        </p:nvSpPr>
        <p:spPr>
          <a:xfrm>
            <a:off x="318816" y="4495283"/>
            <a:ext cx="1613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Ontology-based Cache</a:t>
            </a:r>
            <a:endParaRPr lang="en-AU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44093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  <a:tr h="2440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𝑠𝑖𝑚</m:t>
                                </m:r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4" name="Table 6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353827"/>
                  </p:ext>
                </p:extLst>
              </p:nvPr>
            </p:nvGraphicFramePr>
            <p:xfrm>
              <a:off x="419520" y="4828647"/>
              <a:ext cx="3097791" cy="10972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88941"/>
                    <a:gridCol w="902950"/>
                    <a:gridCol w="902950"/>
                    <a:gridCol w="902950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2222" r="-202703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222" r="-101342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222" r="-2027" b="-317778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100000" r="-7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3919" t="-100000" r="-202703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100000" r="-101342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100000" r="-2027" b="-210870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204444" r="-7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953" t="-204444" r="-10134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204444" r="-2027" b="-115556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63" t="-304444" r="-7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null</a:t>
                          </a:r>
                          <a:endParaRPr lang="en-US" sz="12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44595" t="-304444" r="-2027" b="-155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5" name="TextBox 64"/>
          <p:cNvSpPr txBox="1"/>
          <p:nvPr/>
        </p:nvSpPr>
        <p:spPr>
          <a:xfrm>
            <a:off x="-1027876" y="4489956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2" name="TextBox 261"/>
          <p:cNvSpPr txBox="1"/>
          <p:nvPr/>
        </p:nvSpPr>
        <p:spPr>
          <a:xfrm>
            <a:off x="1753841" y="4016547"/>
            <a:ext cx="43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263" name="Up Arrow 262"/>
          <p:cNvSpPr/>
          <p:nvPr/>
        </p:nvSpPr>
        <p:spPr>
          <a:xfrm rot="10800000">
            <a:off x="-1044453" y="3129517"/>
            <a:ext cx="409180" cy="452915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4" name="Up Arrow 263"/>
          <p:cNvSpPr/>
          <p:nvPr/>
        </p:nvSpPr>
        <p:spPr>
          <a:xfrm rot="5400000">
            <a:off x="-240554" y="507320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5" name="Up Arrow 264"/>
          <p:cNvSpPr/>
          <p:nvPr/>
        </p:nvSpPr>
        <p:spPr>
          <a:xfrm rot="5400000">
            <a:off x="-240554" y="3345010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9" name="Flowchart: Document 58"/>
          <p:cNvSpPr/>
          <p:nvPr/>
        </p:nvSpPr>
        <p:spPr>
          <a:xfrm>
            <a:off x="1768805" y="2905199"/>
            <a:ext cx="1435043" cy="1027857"/>
          </a:xfrm>
          <a:prstGeom prst="flowChartDocumen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1" name="Flowchart: Connector 80"/>
          <p:cNvSpPr/>
          <p:nvPr/>
        </p:nvSpPr>
        <p:spPr>
          <a:xfrm>
            <a:off x="2707019" y="350454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85941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2490995" y="343253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2580389" y="321651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98693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058947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724405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220349" y="3288522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860309" y="300049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36436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130955" y="3072498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274971" y="357655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995936" y="2636811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Create </a:t>
            </a:r>
            <a:r>
              <a:rPr lang="en-US" sz="1200" dirty="0"/>
              <a:t>s</a:t>
            </a:r>
            <a:r>
              <a:rPr lang="en-US" sz="1200" dirty="0" smtClean="0"/>
              <a:t>ervice candidates queue</a:t>
            </a:r>
            <a:endParaRPr lang="en-AU" sz="1200" dirty="0"/>
          </a:p>
        </p:txBody>
      </p:sp>
      <p:sp>
        <p:nvSpPr>
          <p:cNvPr id="285" name="Up Arrow 284"/>
          <p:cNvSpPr/>
          <p:nvPr/>
        </p:nvSpPr>
        <p:spPr>
          <a:xfrm rot="5400000">
            <a:off x="3799880" y="2783918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0" name="Up Arrow 289"/>
          <p:cNvSpPr/>
          <p:nvPr/>
        </p:nvSpPr>
        <p:spPr>
          <a:xfrm>
            <a:off x="7390923" y="3779345"/>
            <a:ext cx="409180" cy="43308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44" name="Flowchart: Document 143"/>
          <p:cNvSpPr/>
          <p:nvPr/>
        </p:nvSpPr>
        <p:spPr>
          <a:xfrm>
            <a:off x="4387459" y="5301208"/>
            <a:ext cx="1547443" cy="975348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5" name="Flowchart: Connector 144"/>
          <p:cNvSpPr/>
          <p:nvPr/>
        </p:nvSpPr>
        <p:spPr>
          <a:xfrm>
            <a:off x="4422734" y="5734000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718878" y="5728547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7" name="Flowchart: Connector 146"/>
          <p:cNvSpPr/>
          <p:nvPr/>
        </p:nvSpPr>
        <p:spPr>
          <a:xfrm>
            <a:off x="4638758" y="551252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4782774" y="5950024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49" name="Flowchart: Connector 148"/>
          <p:cNvSpPr/>
          <p:nvPr/>
        </p:nvSpPr>
        <p:spPr>
          <a:xfrm>
            <a:off x="5341452" y="5517976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5502854" y="587256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cxnSp>
        <p:nvCxnSpPr>
          <p:cNvPr id="151" name="Straight Arrow Connector 150"/>
          <p:cNvCxnSpPr>
            <a:stCxn id="145" idx="0"/>
            <a:endCxn id="147" idx="3"/>
          </p:cNvCxnSpPr>
          <p:nvPr/>
        </p:nvCxnSpPr>
        <p:spPr>
          <a:xfrm flipV="1">
            <a:off x="4503435" y="5635448"/>
            <a:ext cx="158960" cy="9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45" idx="5"/>
            <a:endCxn id="148" idx="2"/>
          </p:cNvCxnSpPr>
          <p:nvPr/>
        </p:nvCxnSpPr>
        <p:spPr>
          <a:xfrm>
            <a:off x="4560499" y="5856925"/>
            <a:ext cx="222275" cy="16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6"/>
          </p:cNvCxnSpPr>
          <p:nvPr/>
        </p:nvCxnSpPr>
        <p:spPr>
          <a:xfrm flipV="1">
            <a:off x="4800160" y="5579077"/>
            <a:ext cx="144016" cy="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8" idx="1"/>
            <a:endCxn id="149" idx="2"/>
          </p:cNvCxnSpPr>
          <p:nvPr/>
        </p:nvCxnSpPr>
        <p:spPr>
          <a:xfrm>
            <a:off x="5214822" y="5584531"/>
            <a:ext cx="126630" cy="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5"/>
            <a:endCxn id="146" idx="1"/>
          </p:cNvCxnSpPr>
          <p:nvPr/>
        </p:nvCxnSpPr>
        <p:spPr>
          <a:xfrm>
            <a:off x="5479217" y="5640901"/>
            <a:ext cx="263298" cy="10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6"/>
            <a:endCxn id="146" idx="3"/>
          </p:cNvCxnSpPr>
          <p:nvPr/>
        </p:nvCxnSpPr>
        <p:spPr>
          <a:xfrm flipV="1">
            <a:off x="5664256" y="5851472"/>
            <a:ext cx="78259" cy="9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endCxn id="150" idx="2"/>
          </p:cNvCxnSpPr>
          <p:nvPr/>
        </p:nvCxnSpPr>
        <p:spPr>
          <a:xfrm flipV="1">
            <a:off x="5286830" y="5944571"/>
            <a:ext cx="21602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 rot="10800000">
            <a:off x="4998798" y="5440515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59" name="TextBox 158"/>
          <p:cNvSpPr txBox="1"/>
          <p:nvPr/>
        </p:nvSpPr>
        <p:spPr>
          <a:xfrm rot="10800000">
            <a:off x="5003757" y="5907222"/>
            <a:ext cx="2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81" name="TextBox 180"/>
          <p:cNvSpPr txBox="1"/>
          <p:nvPr/>
        </p:nvSpPr>
        <p:spPr>
          <a:xfrm>
            <a:off x="4355976" y="567724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4722305" y="589122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4" name="TextBox 183"/>
          <p:cNvSpPr txBox="1"/>
          <p:nvPr/>
        </p:nvSpPr>
        <p:spPr>
          <a:xfrm>
            <a:off x="4580790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5281911" y="5461357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5435257" y="582029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5659511" y="566582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V</a:t>
            </a:r>
            <a:endParaRPr lang="en-US" i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4395423" y="5510096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4484564" y="5820293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725423" y="5363402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5207494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5112774" y="5371070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5487369" y="549987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5603538" y="5808054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E</a:t>
            </a:r>
            <a:endParaRPr lang="en-US" i="1" dirty="0"/>
          </a:p>
        </p:txBody>
      </p:sp>
      <p:sp>
        <p:nvSpPr>
          <p:cNvPr id="295" name="Up Arrow 294"/>
          <p:cNvSpPr/>
          <p:nvPr/>
        </p:nvSpPr>
        <p:spPr>
          <a:xfrm rot="5400000">
            <a:off x="3709382" y="5361653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58205" y="2010260"/>
            <a:ext cx="27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2. </a:t>
            </a:r>
          </a:p>
          <a:p>
            <a:pPr algn="ctr"/>
            <a:r>
              <a:rPr lang="en-US" sz="1200" b="1" dirty="0" smtClean="0"/>
              <a:t>A greedy search and cache </a:t>
            </a:r>
            <a:r>
              <a:rPr lang="en-US" sz="1200" b="1" dirty="0" err="1" smtClean="0"/>
              <a:t>Initialisation</a:t>
            </a:r>
            <a:endParaRPr lang="en-US" sz="12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4025068" y="2017821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3. </a:t>
            </a:r>
          </a:p>
          <a:p>
            <a:pPr algn="ctr"/>
            <a:r>
              <a:rPr lang="en-US" sz="1200" b="1" dirty="0" smtClean="0"/>
              <a:t>Particle </a:t>
            </a:r>
            <a:r>
              <a:rPr lang="en-US" sz="1200" b="1" dirty="0" err="1" smtClean="0"/>
              <a:t>Initialisation</a:t>
            </a:r>
            <a:r>
              <a:rPr lang="en-US" sz="1200" b="1" dirty="0" smtClean="0"/>
              <a:t> and Mapping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6829586" y="2006567"/>
            <a:ext cx="2259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Step 4. </a:t>
            </a:r>
            <a:endParaRPr lang="en-US" sz="1200" b="1" dirty="0"/>
          </a:p>
          <a:p>
            <a:pPr algn="ctr"/>
            <a:r>
              <a:rPr lang="en-US" sz="1200" b="1" dirty="0" smtClean="0"/>
              <a:t>Particle evaluation and updating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4360743" y="3526965"/>
            <a:ext cx="2063663" cy="7685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3" name="Rounded Rectangle 302"/>
          <p:cNvSpPr/>
          <p:nvPr/>
        </p:nvSpPr>
        <p:spPr>
          <a:xfrm>
            <a:off x="4442268" y="2905207"/>
            <a:ext cx="1797012" cy="3377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4" name="TextBox 303"/>
          <p:cNvSpPr txBox="1"/>
          <p:nvPr/>
        </p:nvSpPr>
        <p:spPr>
          <a:xfrm>
            <a:off x="5123038" y="3455107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05" name="Flowchart: Connector 99"/>
          <p:cNvSpPr/>
          <p:nvPr/>
        </p:nvSpPr>
        <p:spPr>
          <a:xfrm>
            <a:off x="4508343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6" name="Flowchart: Connector 103"/>
          <p:cNvSpPr/>
          <p:nvPr/>
        </p:nvSpPr>
        <p:spPr>
          <a:xfrm>
            <a:off x="477063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7" name="Flowchart: Connector 104"/>
          <p:cNvSpPr/>
          <p:nvPr/>
        </p:nvSpPr>
        <p:spPr>
          <a:xfrm>
            <a:off x="5058670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8" name="Flowchart: Connector 105"/>
          <p:cNvSpPr/>
          <p:nvPr/>
        </p:nvSpPr>
        <p:spPr>
          <a:xfrm>
            <a:off x="5994774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09" name="Flowchart: Connector 106"/>
          <p:cNvSpPr/>
          <p:nvPr/>
        </p:nvSpPr>
        <p:spPr>
          <a:xfrm>
            <a:off x="5740449" y="3016011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0" name="Flowchart: Connector 108"/>
          <p:cNvSpPr/>
          <p:nvPr/>
        </p:nvSpPr>
        <p:spPr>
          <a:xfrm>
            <a:off x="5490718" y="3007589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5220072" y="2852936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12" name="TextBox 311"/>
          <p:cNvSpPr txBox="1"/>
          <p:nvPr/>
        </p:nvSpPr>
        <p:spPr>
          <a:xfrm>
            <a:off x="4464319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3" name="TextBox 312"/>
          <p:cNvSpPr txBox="1"/>
          <p:nvPr/>
        </p:nvSpPr>
        <p:spPr>
          <a:xfrm>
            <a:off x="4716016" y="29433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4" name="TextBox 313"/>
          <p:cNvSpPr txBox="1"/>
          <p:nvPr/>
        </p:nvSpPr>
        <p:spPr>
          <a:xfrm>
            <a:off x="5018637" y="2955392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5" name="TextBox 314"/>
          <p:cNvSpPr txBox="1"/>
          <p:nvPr/>
        </p:nvSpPr>
        <p:spPr>
          <a:xfrm>
            <a:off x="5450685" y="294340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316" name="TextBox 315"/>
          <p:cNvSpPr txBox="1"/>
          <p:nvPr/>
        </p:nvSpPr>
        <p:spPr>
          <a:xfrm>
            <a:off x="5692153" y="2950973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17" name="TextBox 316"/>
          <p:cNvSpPr txBox="1"/>
          <p:nvPr/>
        </p:nvSpPr>
        <p:spPr>
          <a:xfrm>
            <a:off x="5954741" y="2943274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smtClean="0"/>
              <a:t>S</a:t>
            </a:r>
            <a:endParaRPr lang="en-US" i="1" dirty="0"/>
          </a:p>
        </p:txBody>
      </p:sp>
      <p:sp>
        <p:nvSpPr>
          <p:cNvPr id="320" name="Rounded Rectangle 319"/>
          <p:cNvSpPr/>
          <p:nvPr/>
        </p:nvSpPr>
        <p:spPr>
          <a:xfrm>
            <a:off x="6949730" y="2804498"/>
            <a:ext cx="1907273" cy="7304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2" name="TextBox 321"/>
          <p:cNvSpPr txBox="1"/>
          <p:nvPr/>
        </p:nvSpPr>
        <p:spPr>
          <a:xfrm>
            <a:off x="7076084" y="3511735"/>
            <a:ext cx="152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Update position</a:t>
            </a:r>
            <a:endParaRPr lang="en-AU" sz="1200" dirty="0"/>
          </a:p>
        </p:txBody>
      </p:sp>
      <p:sp>
        <p:nvSpPr>
          <p:cNvPr id="336" name="TextBox 335"/>
          <p:cNvSpPr txBox="1"/>
          <p:nvPr/>
        </p:nvSpPr>
        <p:spPr>
          <a:xfrm>
            <a:off x="4364872" y="3622270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338" name="TextBox 337"/>
          <p:cNvSpPr txBox="1"/>
          <p:nvPr/>
        </p:nvSpPr>
        <p:spPr>
          <a:xfrm>
            <a:off x="4385511" y="3930910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2" name="TextBox 341"/>
          <p:cNvSpPr txBox="1"/>
          <p:nvPr/>
        </p:nvSpPr>
        <p:spPr>
          <a:xfrm>
            <a:off x="7161778" y="3156056"/>
            <a:ext cx="25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AU" dirty="0"/>
          </a:p>
        </p:txBody>
      </p:sp>
      <p:sp>
        <p:nvSpPr>
          <p:cNvPr id="343" name="TextBox 342"/>
          <p:cNvSpPr txBox="1"/>
          <p:nvPr/>
        </p:nvSpPr>
        <p:spPr>
          <a:xfrm>
            <a:off x="7624911" y="2748742"/>
            <a:ext cx="1531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swarm </a:t>
            </a:r>
            <a:endParaRPr lang="en-AU" sz="1200" dirty="0"/>
          </a:p>
        </p:txBody>
      </p:sp>
      <p:sp>
        <p:nvSpPr>
          <p:cNvPr id="345" name="Up Arrow 344"/>
          <p:cNvSpPr/>
          <p:nvPr/>
        </p:nvSpPr>
        <p:spPr>
          <a:xfrm rot="13242163">
            <a:off x="6502863" y="3617491"/>
            <a:ext cx="362199" cy="1225106"/>
          </a:xfrm>
          <a:prstGeom prst="upArrow">
            <a:avLst>
              <a:gd name="adj1" fmla="val 55743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4234350" y="4914973"/>
            <a:ext cx="1133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ALG.2</a:t>
            </a:r>
          </a:p>
          <a:p>
            <a:r>
              <a:rPr lang="en-US" sz="1050" dirty="0" smtClean="0"/>
              <a:t>decoding</a:t>
            </a:r>
            <a:endParaRPr lang="en-AU" sz="1050" dirty="0"/>
          </a:p>
        </p:txBody>
      </p:sp>
      <p:sp>
        <p:nvSpPr>
          <p:cNvPr id="160" name="Rounded Rectangle 159"/>
          <p:cNvSpPr/>
          <p:nvPr/>
        </p:nvSpPr>
        <p:spPr>
          <a:xfrm>
            <a:off x="4431513" y="4650649"/>
            <a:ext cx="1807767" cy="31790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1" name="Flowchart: Connector 209"/>
          <p:cNvSpPr/>
          <p:nvPr/>
        </p:nvSpPr>
        <p:spPr>
          <a:xfrm>
            <a:off x="449161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2" name="Flowchart: Connector 210"/>
          <p:cNvSpPr/>
          <p:nvPr/>
        </p:nvSpPr>
        <p:spPr>
          <a:xfrm>
            <a:off x="4725029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3" name="Flowchart: Connector 211"/>
          <p:cNvSpPr/>
          <p:nvPr/>
        </p:nvSpPr>
        <p:spPr>
          <a:xfrm>
            <a:off x="500404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4" name="Flowchart: Connector 212"/>
          <p:cNvSpPr/>
          <p:nvPr/>
        </p:nvSpPr>
        <p:spPr>
          <a:xfrm>
            <a:off x="5922766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5" name="Flowchart: Connector 213"/>
          <p:cNvSpPr/>
          <p:nvPr/>
        </p:nvSpPr>
        <p:spPr>
          <a:xfrm>
            <a:off x="5706742" y="4735243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6" name="Flowchart: Connector 214"/>
          <p:cNvSpPr/>
          <p:nvPr/>
        </p:nvSpPr>
        <p:spPr>
          <a:xfrm>
            <a:off x="5490718" y="4733385"/>
            <a:ext cx="161402" cy="14401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148064" y="458112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168" name="TextBox 167"/>
          <p:cNvSpPr txBox="1"/>
          <p:nvPr/>
        </p:nvSpPr>
        <p:spPr>
          <a:xfrm>
            <a:off x="4441115" y="4669751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4699087" y="468129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4958086" y="4679585"/>
            <a:ext cx="2122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5450685" y="4674588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5666709" y="4681719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3" name="TextBox 172"/>
          <p:cNvSpPr txBox="1"/>
          <p:nvPr/>
        </p:nvSpPr>
        <p:spPr>
          <a:xfrm>
            <a:off x="5882733" y="4676440"/>
            <a:ext cx="201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i="1" dirty="0" smtClean="0"/>
              <a:t>S</a:t>
            </a:r>
            <a:endParaRPr lang="en-US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923928" y="4395202"/>
            <a:ext cx="2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Sort service candidates queue</a:t>
            </a:r>
            <a:endParaRPr lang="en-AU" sz="1200" dirty="0"/>
          </a:p>
        </p:txBody>
      </p:sp>
      <p:sp>
        <p:nvSpPr>
          <p:cNvPr id="289" name="Up Arrow 288"/>
          <p:cNvSpPr/>
          <p:nvPr/>
        </p:nvSpPr>
        <p:spPr>
          <a:xfrm rot="10800000">
            <a:off x="5126794" y="4960878"/>
            <a:ext cx="409180" cy="354793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Up Arrow 175"/>
          <p:cNvSpPr/>
          <p:nvPr/>
        </p:nvSpPr>
        <p:spPr>
          <a:xfrm rot="10800000">
            <a:off x="5140315" y="4118162"/>
            <a:ext cx="402273" cy="312778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7" name="Up Arrow 176"/>
          <p:cNvSpPr/>
          <p:nvPr/>
        </p:nvSpPr>
        <p:spPr>
          <a:xfrm rot="10800000">
            <a:off x="5148063" y="3205639"/>
            <a:ext cx="402273" cy="306096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8" name="Flowchart: Alternate Process 118"/>
          <p:cNvSpPr/>
          <p:nvPr/>
        </p:nvSpPr>
        <p:spPr>
          <a:xfrm>
            <a:off x="7056994" y="5453646"/>
            <a:ext cx="1436389" cy="492106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smtClean="0">
                <a:solidFill>
                  <a:schemeClr val="tx1"/>
                </a:solidFill>
              </a:rPr>
              <a:t>Comprehensive quality </a:t>
            </a:r>
            <a:r>
              <a:rPr lang="en-AU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79" name="Up Arrow 178"/>
          <p:cNvSpPr/>
          <p:nvPr/>
        </p:nvSpPr>
        <p:spPr>
          <a:xfrm rot="5400000">
            <a:off x="6476270" y="5356342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80" name="Up Arrow 179"/>
          <p:cNvSpPr/>
          <p:nvPr/>
        </p:nvSpPr>
        <p:spPr>
          <a:xfrm>
            <a:off x="7428250" y="4892987"/>
            <a:ext cx="409180" cy="57716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04" y="3163807"/>
            <a:ext cx="1820773" cy="193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33" y="3880874"/>
            <a:ext cx="1833147" cy="19449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6926294" y="2935977"/>
            <a:ext cx="200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 particle position vectors</a:t>
            </a:r>
            <a:endParaRPr lang="en-AU" sz="12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52616" y="3077679"/>
            <a:ext cx="142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Task-related</a:t>
            </a:r>
          </a:p>
          <a:p>
            <a:r>
              <a:rPr lang="en-AU" sz="1200" dirty="0" smtClean="0"/>
              <a:t>Service </a:t>
            </a:r>
            <a:r>
              <a:rPr lang="en-AU" sz="1200" dirty="0"/>
              <a:t>Candidates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694072" y="2636105"/>
            <a:ext cx="2770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Shrunken</a:t>
            </a:r>
            <a:r>
              <a:rPr lang="en-AU" sz="1200"/>
              <a:t> s</a:t>
            </a:r>
            <a:r>
              <a:rPr lang="en-AU" sz="1200" smtClean="0"/>
              <a:t>ervice </a:t>
            </a:r>
            <a:r>
              <a:rPr lang="en-AU" sz="1200" dirty="0"/>
              <a:t>r</a:t>
            </a:r>
            <a:r>
              <a:rPr lang="en-AU" sz="1200" smtClean="0"/>
              <a:t>epository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5650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n 4"/>
          <p:cNvSpPr/>
          <p:nvPr/>
        </p:nvSpPr>
        <p:spPr>
          <a:xfrm>
            <a:off x="2123728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1200" b="1" dirty="0" smtClean="0">
                <a:solidFill>
                  <a:schemeClr val="tx1"/>
                </a:solidFill>
              </a:rPr>
              <a:t>Repository</a:t>
            </a:r>
            <a:endParaRPr lang="en-AU" sz="1200" b="1" dirty="0">
              <a:solidFill>
                <a:schemeClr val="tx1"/>
              </a:solidFill>
            </a:endParaRPr>
          </a:p>
        </p:txBody>
      </p:sp>
      <p:sp>
        <p:nvSpPr>
          <p:cNvPr id="6" name="Flowchart: Alternate Process 5"/>
          <p:cNvSpPr/>
          <p:nvPr/>
        </p:nvSpPr>
        <p:spPr>
          <a:xfrm>
            <a:off x="2555776" y="2348880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Individuals 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5940152" y="3861048"/>
            <a:ext cx="936104" cy="86409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Ontology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4788024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Concept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Taxonomy</a:t>
            </a:r>
            <a:endParaRPr lang="en-AU" sz="11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3189" y="2352517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Matchmaking</a:t>
            </a:r>
            <a:endParaRPr lang="en-AU" dirty="0"/>
          </a:p>
        </p:txBody>
      </p:sp>
      <p:sp>
        <p:nvSpPr>
          <p:cNvPr id="17" name="Oval 16"/>
          <p:cNvSpPr/>
          <p:nvPr/>
        </p:nvSpPr>
        <p:spPr>
          <a:xfrm>
            <a:off x="1691680" y="1484784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900" b="1" dirty="0">
                <a:solidFill>
                  <a:schemeClr val="tx1"/>
                </a:solidFill>
              </a:rPr>
              <a:t>Service</a:t>
            </a:r>
            <a:endParaRPr lang="en-NZ" sz="9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691680" y="2911487"/>
            <a:ext cx="756084" cy="73353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Web</a:t>
            </a:r>
          </a:p>
          <a:p>
            <a:pPr lvl="0" algn="ctr"/>
            <a:r>
              <a:rPr lang="en-US" sz="900" b="1" dirty="0">
                <a:solidFill>
                  <a:prstClr val="black"/>
                </a:solidFill>
              </a:rPr>
              <a:t>Service</a:t>
            </a:r>
            <a:endParaRPr lang="en-NZ" sz="900" b="1" dirty="0">
              <a:solidFill>
                <a:prstClr val="black"/>
              </a:solidFill>
            </a:endParaRPr>
          </a:p>
        </p:txBody>
      </p:sp>
      <p:sp>
        <p:nvSpPr>
          <p:cNvPr id="61" name="Flowchart: Alternate Process 60"/>
          <p:cNvSpPr/>
          <p:nvPr/>
        </p:nvSpPr>
        <p:spPr>
          <a:xfrm>
            <a:off x="2699792" y="1628800"/>
            <a:ext cx="720080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69" name="Flowchart: Alternate Process 68"/>
          <p:cNvSpPr/>
          <p:nvPr/>
        </p:nvSpPr>
        <p:spPr>
          <a:xfrm>
            <a:off x="2707559" y="3068960"/>
            <a:ext cx="712313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6670754" y="2443516"/>
            <a:ext cx="1069598" cy="439564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800" b="1" dirty="0">
              <a:solidFill>
                <a:schemeClr val="tx1"/>
              </a:solidFill>
            </a:endParaRPr>
          </a:p>
        </p:txBody>
      </p:sp>
      <p:sp>
        <p:nvSpPr>
          <p:cNvPr id="93" name="Flowchart: Alternate Process 92"/>
          <p:cNvSpPr/>
          <p:nvPr/>
        </p:nvSpPr>
        <p:spPr>
          <a:xfrm>
            <a:off x="4153916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94" name="Flowchart: Alternate Process 93"/>
          <p:cNvSpPr/>
          <p:nvPr/>
        </p:nvSpPr>
        <p:spPr>
          <a:xfrm>
            <a:off x="4153916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 Individual1</a:t>
            </a:r>
            <a:endParaRPr lang="en-AU" sz="800" b="1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17" idx="6"/>
            <a:endCxn id="61" idx="1"/>
          </p:cNvCxnSpPr>
          <p:nvPr/>
        </p:nvCxnSpPr>
        <p:spPr>
          <a:xfrm flipV="1">
            <a:off x="2447764" y="1844824"/>
            <a:ext cx="252028" cy="67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1" idx="2"/>
          </p:cNvCxnSpPr>
          <p:nvPr/>
        </p:nvCxnSpPr>
        <p:spPr>
          <a:xfrm>
            <a:off x="3059832" y="2060848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9" idx="0"/>
          </p:cNvCxnSpPr>
          <p:nvPr/>
        </p:nvCxnSpPr>
        <p:spPr>
          <a:xfrm flipH="1" flipV="1">
            <a:off x="3059832" y="2780928"/>
            <a:ext cx="3884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1" idx="6"/>
            <a:endCxn id="69" idx="1"/>
          </p:cNvCxnSpPr>
          <p:nvPr/>
        </p:nvCxnSpPr>
        <p:spPr>
          <a:xfrm>
            <a:off x="2447764" y="3278256"/>
            <a:ext cx="259795" cy="67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Flowchart: Alternate Process 156"/>
          <p:cNvSpPr/>
          <p:nvPr/>
        </p:nvSpPr>
        <p:spPr>
          <a:xfrm>
            <a:off x="5508104" y="162880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Output 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8" name="Flowchart: Alternate Process 157"/>
          <p:cNvSpPr/>
          <p:nvPr/>
        </p:nvSpPr>
        <p:spPr>
          <a:xfrm>
            <a:off x="5515871" y="3068960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Concept1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59" name="Flowchart: Alternate Process 158"/>
          <p:cNvSpPr/>
          <p:nvPr/>
        </p:nvSpPr>
        <p:spPr>
          <a:xfrm>
            <a:off x="4042021" y="2356396"/>
            <a:ext cx="1008112" cy="432048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Find Corresponding Concepts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168" name="Flowchart: Document 167"/>
          <p:cNvSpPr/>
          <p:nvPr/>
        </p:nvSpPr>
        <p:spPr>
          <a:xfrm>
            <a:off x="3275856" y="3969060"/>
            <a:ext cx="864096" cy="648072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WSDL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MECE</a:t>
            </a:r>
            <a:endParaRPr lang="en-AU" sz="1100" b="1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/>
          <p:cNvCxnSpPr>
            <a:stCxn id="5" idx="4"/>
            <a:endCxn id="168" idx="1"/>
          </p:cNvCxnSpPr>
          <p:nvPr/>
        </p:nvCxnSpPr>
        <p:spPr>
          <a:xfrm>
            <a:off x="3059832" y="4293096"/>
            <a:ext cx="2160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6" idx="3"/>
          </p:cNvCxnSpPr>
          <p:nvPr/>
        </p:nvCxnSpPr>
        <p:spPr>
          <a:xfrm>
            <a:off x="3563888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Elbow Connector 178"/>
          <p:cNvCxnSpPr>
            <a:endCxn id="93" idx="1"/>
          </p:cNvCxnSpPr>
          <p:nvPr/>
        </p:nvCxnSpPr>
        <p:spPr>
          <a:xfrm rot="5400000" flipH="1" flipV="1">
            <a:off x="2940800" y="2755944"/>
            <a:ext cx="2124236" cy="30199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94" idx="1"/>
          </p:cNvCxnSpPr>
          <p:nvPr/>
        </p:nvCxnSpPr>
        <p:spPr>
          <a:xfrm>
            <a:off x="3851920" y="3284984"/>
            <a:ext cx="30199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93" idx="2"/>
            <a:endCxn id="159" idx="0"/>
          </p:cNvCxnSpPr>
          <p:nvPr/>
        </p:nvCxnSpPr>
        <p:spPr>
          <a:xfrm>
            <a:off x="4546077" y="2060848"/>
            <a:ext cx="0" cy="295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94" idx="0"/>
            <a:endCxn id="159" idx="2"/>
          </p:cNvCxnSpPr>
          <p:nvPr/>
        </p:nvCxnSpPr>
        <p:spPr>
          <a:xfrm flipV="1">
            <a:off x="4546077" y="2788444"/>
            <a:ext cx="0" cy="2805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/>
          <p:nvPr/>
        </p:nvCxnSpPr>
        <p:spPr>
          <a:xfrm>
            <a:off x="5076056" y="2564904"/>
            <a:ext cx="72008" cy="14041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Elbow Connector 190"/>
          <p:cNvCxnSpPr>
            <a:endCxn id="157" idx="1"/>
          </p:cNvCxnSpPr>
          <p:nvPr/>
        </p:nvCxnSpPr>
        <p:spPr>
          <a:xfrm rot="5400000" flipH="1" flipV="1">
            <a:off x="4337974" y="2798930"/>
            <a:ext cx="2124236" cy="2160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158" idx="1"/>
          </p:cNvCxnSpPr>
          <p:nvPr/>
        </p:nvCxnSpPr>
        <p:spPr>
          <a:xfrm>
            <a:off x="5292080" y="3281620"/>
            <a:ext cx="223791" cy="33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Elbow Connector 198"/>
          <p:cNvCxnSpPr>
            <a:stCxn id="157" idx="3"/>
            <a:endCxn id="78" idx="1"/>
          </p:cNvCxnSpPr>
          <p:nvPr/>
        </p:nvCxnSpPr>
        <p:spPr>
          <a:xfrm>
            <a:off x="6292425" y="1844824"/>
            <a:ext cx="378329" cy="8184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58" idx="3"/>
            <a:endCxn id="78" idx="1"/>
          </p:cNvCxnSpPr>
          <p:nvPr/>
        </p:nvCxnSpPr>
        <p:spPr>
          <a:xfrm flipV="1">
            <a:off x="6300192" y="2663298"/>
            <a:ext cx="370562" cy="621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7" idx="2"/>
            <a:endCxn id="10" idx="3"/>
          </p:cNvCxnSpPr>
          <p:nvPr/>
        </p:nvCxnSpPr>
        <p:spPr>
          <a:xfrm flipH="1">
            <a:off x="5652120" y="4293096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Flowchart: Alternate Process 207"/>
          <p:cNvSpPr/>
          <p:nvPr/>
        </p:nvSpPr>
        <p:spPr>
          <a:xfrm>
            <a:off x="6812015" y="1635529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Parameter</a:t>
            </a:r>
          </a:p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matched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09" name="Flowchart: Alternate Process 208"/>
          <p:cNvSpPr/>
          <p:nvPr/>
        </p:nvSpPr>
        <p:spPr>
          <a:xfrm>
            <a:off x="6822135" y="3138686"/>
            <a:ext cx="784321" cy="43204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" b="1" dirty="0" smtClean="0">
                <a:solidFill>
                  <a:schemeClr val="tx1"/>
                </a:solidFill>
              </a:rPr>
              <a:t>Fail</a:t>
            </a:r>
            <a:endParaRPr lang="en-AU" sz="800" b="1" dirty="0">
              <a:solidFill>
                <a:schemeClr val="tx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164288" y="2204864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Y</a:t>
            </a:r>
            <a:r>
              <a:rPr lang="en-US" sz="700" b="1" dirty="0" smtClean="0"/>
              <a:t>es</a:t>
            </a:r>
            <a:endParaRPr lang="en-NZ" sz="700" b="1" dirty="0"/>
          </a:p>
        </p:txBody>
      </p:sp>
      <p:cxnSp>
        <p:nvCxnSpPr>
          <p:cNvPr id="224" name="Straight Arrow Connector 223"/>
          <p:cNvCxnSpPr>
            <a:stCxn id="78" idx="0"/>
            <a:endCxn id="208" idx="2"/>
          </p:cNvCxnSpPr>
          <p:nvPr/>
        </p:nvCxnSpPr>
        <p:spPr>
          <a:xfrm flipH="1" flipV="1">
            <a:off x="7204176" y="2067577"/>
            <a:ext cx="1377" cy="375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78" idx="2"/>
            <a:endCxn id="209" idx="0"/>
          </p:cNvCxnSpPr>
          <p:nvPr/>
        </p:nvCxnSpPr>
        <p:spPr>
          <a:xfrm>
            <a:off x="7205553" y="2883080"/>
            <a:ext cx="8743" cy="2556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164288" y="2868905"/>
            <a:ext cx="326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No</a:t>
            </a:r>
            <a:endParaRPr lang="en-NZ" sz="70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856268" y="2453407"/>
            <a:ext cx="7400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Exist</a:t>
            </a:r>
          </a:p>
          <a:p>
            <a:pPr algn="ctr"/>
            <a:r>
              <a:rPr lang="en-US" sz="800" b="1" dirty="0" smtClean="0"/>
              <a:t>Relationship</a:t>
            </a:r>
            <a:endParaRPr lang="en-NZ" sz="800" b="1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24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5077072" y="-3195736"/>
            <a:ext cx="23762640" cy="16465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05064" y="-2619672"/>
            <a:ext cx="7734300" cy="405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12" y="-2619672"/>
            <a:ext cx="7797800" cy="4013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88" y="-2721272"/>
            <a:ext cx="78359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71292" y="1457300"/>
            <a:ext cx="7797800" cy="37719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508" y="1412775"/>
            <a:ext cx="7822156" cy="3828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8488" y="1442291"/>
            <a:ext cx="78105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308" y="5241180"/>
            <a:ext cx="7785100" cy="3314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800" y="5229200"/>
            <a:ext cx="7797800" cy="3365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5544" y="5301054"/>
            <a:ext cx="7874000" cy="3403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97464" y="8555328"/>
            <a:ext cx="7823200" cy="462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1800" y="8606680"/>
            <a:ext cx="7835900" cy="4648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336" y="8723601"/>
            <a:ext cx="7823200" cy="4546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-1169008" y="-3061012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Task1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04248" y="-3123728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182320" y="-3090604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9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9920" y="-5139952"/>
            <a:ext cx="79883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39876" y="-5139952"/>
            <a:ext cx="7988300" cy="640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24" y="-5139952"/>
            <a:ext cx="7988300" cy="640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24" y="-5139952"/>
            <a:ext cx="7988300" cy="640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709920" y="7661648"/>
            <a:ext cx="7988300" cy="640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3873" y="7661648"/>
            <a:ext cx="7988300" cy="640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424" y="7661648"/>
            <a:ext cx="7988300" cy="640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6012" y="7628384"/>
            <a:ext cx="7988300" cy="640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9920" y="1260848"/>
            <a:ext cx="7988300" cy="640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81055" y="1260848"/>
            <a:ext cx="7988300" cy="6400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1444" y="1260848"/>
            <a:ext cx="7988300" cy="6400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91488" y="1227177"/>
            <a:ext cx="7988300" cy="6400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2691461" y="14015190"/>
            <a:ext cx="7988300" cy="640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781055" y="14062448"/>
            <a:ext cx="7988300" cy="640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89190" y="14062448"/>
            <a:ext cx="7988300" cy="6400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58830" y="13995106"/>
            <a:ext cx="7988300" cy="6400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687204" y="20418022"/>
            <a:ext cx="7988300" cy="6400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4728517" y="20393377"/>
            <a:ext cx="7988300" cy="640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48424" y="20320454"/>
            <a:ext cx="7988300" cy="6400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41182" y="20320454"/>
            <a:ext cx="7988300" cy="640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2709920" y="-477889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-12755156" y="136592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2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-12709920" y="77918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3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-12721282" y="1416934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-12670166" y="2067705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Task 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970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2303</Words>
  <Application>Microsoft Macintosh PowerPoint</Application>
  <PresentationFormat>On-screen Show (4:3)</PresentationFormat>
  <Paragraphs>893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Mangal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Victoria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Chen Wang</cp:lastModifiedBy>
  <cp:revision>255</cp:revision>
  <dcterms:created xsi:type="dcterms:W3CDTF">2016-09-09T07:20:45Z</dcterms:created>
  <dcterms:modified xsi:type="dcterms:W3CDTF">2017-04-02T09:12:56Z</dcterms:modified>
</cp:coreProperties>
</file>